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084" autoAdjust="0"/>
  </p:normalViewPr>
  <p:slideViewPr>
    <p:cSldViewPr snapToGrid="0" snapToObjects="1">
      <p:cViewPr varScale="1">
        <p:scale>
          <a:sx n="69" d="100"/>
          <a:sy n="69" d="100"/>
        </p:scale>
        <p:origin x="-15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38A82A-9CBC-3745-9E28-6547B7C11ADD}" type="datetimeFigureOut">
              <a:rPr lang="en-US" smtClean="0"/>
              <a:t>15-11-03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1B1F66-F6BA-E44F-882F-78C99E29F65E}" type="slidenum">
              <a:rPr lang="en-US" smtClean="0"/>
              <a:t>‹#›</a:t>
            </a:fld>
            <a:endParaRPr lang="en-US"/>
          </a:p>
        </p:txBody>
      </p:sp>
    </p:spTree>
    <p:extLst>
      <p:ext uri="{BB962C8B-B14F-4D97-AF65-F5344CB8AC3E}">
        <p14:creationId xmlns:p14="http://schemas.microsoft.com/office/powerpoint/2010/main" val="3996025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Through this Unit we</a:t>
            </a:r>
            <a:r>
              <a:rPr lang="en-US" baseline="0" dirty="0" smtClean="0"/>
              <a:t> will look at the well being of different dimensions in our lives.</a:t>
            </a:r>
            <a:endParaRPr lang="en-US" dirty="0"/>
          </a:p>
        </p:txBody>
      </p:sp>
      <p:sp>
        <p:nvSpPr>
          <p:cNvPr id="4" name="Slide Number Placeholder 3"/>
          <p:cNvSpPr>
            <a:spLocks noGrp="1"/>
          </p:cNvSpPr>
          <p:nvPr>
            <p:ph type="sldNum" sz="quarter" idx="10"/>
          </p:nvPr>
        </p:nvSpPr>
        <p:spPr/>
        <p:txBody>
          <a:bodyPr/>
          <a:lstStyle/>
          <a:p>
            <a:fld id="{881B1F66-F6BA-E44F-882F-78C99E29F65E}" type="slidenum">
              <a:rPr lang="en-US" smtClean="0"/>
              <a:t>2</a:t>
            </a:fld>
            <a:endParaRPr lang="en-US"/>
          </a:p>
        </p:txBody>
      </p:sp>
    </p:spTree>
    <p:extLst>
      <p:ext uri="{BB962C8B-B14F-4D97-AF65-F5344CB8AC3E}">
        <p14:creationId xmlns:p14="http://schemas.microsoft.com/office/powerpoint/2010/main" val="3668977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order to get started in this unit we need to look at all of the different aspects of Health and wellness.</a:t>
            </a:r>
          </a:p>
          <a:p>
            <a:r>
              <a:rPr lang="en-US" baseline="0" dirty="0" smtClean="0"/>
              <a:t>In today’s class we will just briefly go over what each dimension includes- so you know what to expect for this Unit. </a:t>
            </a:r>
            <a:endParaRPr lang="en-US" dirty="0"/>
          </a:p>
        </p:txBody>
      </p:sp>
      <p:sp>
        <p:nvSpPr>
          <p:cNvPr id="4" name="Slide Number Placeholder 3"/>
          <p:cNvSpPr>
            <a:spLocks noGrp="1"/>
          </p:cNvSpPr>
          <p:nvPr>
            <p:ph type="sldNum" sz="quarter" idx="10"/>
          </p:nvPr>
        </p:nvSpPr>
        <p:spPr/>
        <p:txBody>
          <a:bodyPr/>
          <a:lstStyle/>
          <a:p>
            <a:fld id="{881B1F66-F6BA-E44F-882F-78C99E29F65E}" type="slidenum">
              <a:rPr lang="en-US" smtClean="0"/>
              <a:t>3</a:t>
            </a:fld>
            <a:endParaRPr lang="en-US"/>
          </a:p>
        </p:txBody>
      </p:sp>
    </p:spTree>
    <p:extLst>
      <p:ext uri="{BB962C8B-B14F-4D97-AF65-F5344CB8AC3E}">
        <p14:creationId xmlns:p14="http://schemas.microsoft.com/office/powerpoint/2010/main" val="2857862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Holistic-</a:t>
            </a:r>
            <a:r>
              <a:rPr lang="en-US" baseline="0" dirty="0" smtClean="0"/>
              <a:t> What does that mean?</a:t>
            </a:r>
          </a:p>
          <a:p>
            <a:r>
              <a:rPr lang="en-US" sz="1200" b="0" kern="1200" dirty="0" smtClean="0">
                <a:solidFill>
                  <a:schemeClr val="tx1"/>
                </a:solidFill>
                <a:latin typeface="+mn-lt"/>
                <a:ea typeface="+mn-ea"/>
                <a:cs typeface="+mn-cs"/>
              </a:rPr>
              <a:t>Emphasizing the importance of the whole and the interdependence of its parts</a:t>
            </a:r>
            <a:r>
              <a:rPr lang="en-US" sz="1200" b="0" kern="1200" baseline="0" dirty="0" smtClean="0">
                <a:solidFill>
                  <a:schemeClr val="tx1"/>
                </a:solidFill>
                <a:latin typeface="+mn-lt"/>
                <a:ea typeface="+mn-ea"/>
                <a:cs typeface="+mn-cs"/>
              </a:rPr>
              <a:t> (the dimensions). In order to have overall good Health and Wellness we need all 6 dimensions to work together- holistically.</a:t>
            </a:r>
            <a:endParaRPr lang="en-US" dirty="0"/>
          </a:p>
        </p:txBody>
      </p:sp>
      <p:sp>
        <p:nvSpPr>
          <p:cNvPr id="4" name="Slide Number Placeholder 3"/>
          <p:cNvSpPr>
            <a:spLocks noGrp="1"/>
          </p:cNvSpPr>
          <p:nvPr>
            <p:ph type="sldNum" sz="quarter" idx="10"/>
          </p:nvPr>
        </p:nvSpPr>
        <p:spPr/>
        <p:txBody>
          <a:bodyPr/>
          <a:lstStyle/>
          <a:p>
            <a:fld id="{881B1F66-F6BA-E44F-882F-78C99E29F65E}" type="slidenum">
              <a:rPr lang="en-US" smtClean="0"/>
              <a:t>4</a:t>
            </a:fld>
            <a:endParaRPr lang="en-US"/>
          </a:p>
        </p:txBody>
      </p:sp>
    </p:spTree>
    <p:extLst>
      <p:ext uri="{BB962C8B-B14F-4D97-AF65-F5344CB8AC3E}">
        <p14:creationId xmlns:p14="http://schemas.microsoft.com/office/powerpoint/2010/main" val="4245079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if you continue being physically fit into your later years, you’ll be able to maintain your independence and continue with your activities of daily life such as bathing, carrying groceries, and playing with your grandchildren</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sk-SK" dirty="0" smtClean="0"/>
              <a:t>Finding activities you enjoy will ensure that you continue participating in them. For instance, if you’re a competitive person, you might want to join an intramural sport team.</a:t>
            </a:r>
          </a:p>
          <a:p>
            <a:pPr marL="0" marR="0" indent="0" algn="l" defTabSz="457200" rtl="0" eaLnBrk="1" fontAlgn="auto" latinLnBrk="0" hangingPunct="1">
              <a:lnSpc>
                <a:spcPct val="100000"/>
              </a:lnSpc>
              <a:spcBef>
                <a:spcPts val="0"/>
              </a:spcBef>
              <a:spcAft>
                <a:spcPts val="0"/>
              </a:spcAft>
              <a:buClrTx/>
              <a:buSzTx/>
              <a:buFontTx/>
              <a:buNone/>
              <a:tabLst/>
              <a:defRPr/>
            </a:pPr>
            <a:endParaRPr lang="sk-SK" dirty="0" smtClean="0"/>
          </a:p>
          <a:p>
            <a:r>
              <a:rPr lang="en-US" sz="1200" kern="1200" dirty="0" smtClean="0">
                <a:solidFill>
                  <a:schemeClr val="tx1"/>
                </a:solidFill>
                <a:latin typeface="+mn-lt"/>
                <a:ea typeface="+mn-ea"/>
                <a:cs typeface="+mn-cs"/>
              </a:rPr>
              <a:t>Remember these two tenets of physical wellness:</a:t>
            </a:r>
          </a:p>
          <a:p>
            <a:r>
              <a:rPr lang="en-US" sz="1200" kern="1200" dirty="0" smtClean="0">
                <a:solidFill>
                  <a:schemeClr val="tx1"/>
                </a:solidFill>
                <a:latin typeface="+mn-lt"/>
                <a:ea typeface="+mn-ea"/>
                <a:cs typeface="+mn-cs"/>
              </a:rPr>
              <a:t>It is better to consume foods and beverages that enhance good health than those that impair it.</a:t>
            </a:r>
          </a:p>
          <a:p>
            <a:r>
              <a:rPr lang="en-US" sz="1200" kern="1200" dirty="0" smtClean="0">
                <a:solidFill>
                  <a:schemeClr val="tx1"/>
                </a:solidFill>
                <a:latin typeface="+mn-lt"/>
                <a:ea typeface="+mn-ea"/>
                <a:cs typeface="+mn-cs"/>
              </a:rPr>
              <a:t>It is better to be physically fit than out of shape.</a:t>
            </a:r>
            <a:endParaRPr lang="sk-SK" dirty="0" smtClean="0"/>
          </a:p>
          <a:p>
            <a:endParaRPr lang="en-US" dirty="0"/>
          </a:p>
        </p:txBody>
      </p:sp>
      <p:sp>
        <p:nvSpPr>
          <p:cNvPr id="4" name="Slide Number Placeholder 3"/>
          <p:cNvSpPr>
            <a:spLocks noGrp="1"/>
          </p:cNvSpPr>
          <p:nvPr>
            <p:ph type="sldNum" sz="quarter" idx="10"/>
          </p:nvPr>
        </p:nvSpPr>
        <p:spPr/>
        <p:txBody>
          <a:bodyPr/>
          <a:lstStyle/>
          <a:p>
            <a:fld id="{881B1F66-F6BA-E44F-882F-78C99E29F65E}" type="slidenum">
              <a:rPr lang="en-US" smtClean="0"/>
              <a:t>5</a:t>
            </a:fld>
            <a:endParaRPr lang="en-US"/>
          </a:p>
        </p:txBody>
      </p:sp>
    </p:spTree>
    <p:extLst>
      <p:ext uri="{BB962C8B-B14F-4D97-AF65-F5344CB8AC3E}">
        <p14:creationId xmlns:p14="http://schemas.microsoft.com/office/powerpoint/2010/main" val="1782368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People who are intellectually well continually try to expand their knowledge and skills, and they’re willing to share their knowledge and skills with others.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Intellectual wellness helps keep your mind sharp as you age.</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r>
              <a:rPr lang="en-US" sz="1200" kern="1200" dirty="0" smtClean="0">
                <a:solidFill>
                  <a:schemeClr val="tx1"/>
                </a:solidFill>
                <a:latin typeface="+mn-lt"/>
                <a:ea typeface="+mn-ea"/>
                <a:cs typeface="+mn-cs"/>
              </a:rPr>
              <a:t>Remember these tenets of intellectual wellness:</a:t>
            </a:r>
          </a:p>
          <a:p>
            <a:r>
              <a:rPr lang="en-US" sz="1200" kern="1200" dirty="0" smtClean="0">
                <a:solidFill>
                  <a:schemeClr val="tx1"/>
                </a:solidFill>
                <a:latin typeface="+mn-lt"/>
                <a:ea typeface="+mn-ea"/>
                <a:cs typeface="+mn-cs"/>
              </a:rPr>
              <a:t>It is better to stretch and challenge your mind with intellectual and creative pursuits than to become self-satisfied and unproductive.</a:t>
            </a:r>
          </a:p>
          <a:p>
            <a:r>
              <a:rPr lang="en-US" sz="1200" kern="1200" dirty="0" smtClean="0">
                <a:solidFill>
                  <a:schemeClr val="tx1"/>
                </a:solidFill>
                <a:latin typeface="+mn-lt"/>
                <a:ea typeface="+mn-ea"/>
                <a:cs typeface="+mn-cs"/>
              </a:rPr>
              <a:t>It is better to identify potential problems and choose appropriate courses of action based on available information than to wait, worry, and contend with major concerns later.</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81B1F66-F6BA-E44F-882F-78C99E29F65E}" type="slidenum">
              <a:rPr lang="en-US" smtClean="0"/>
              <a:t>6</a:t>
            </a:fld>
            <a:endParaRPr lang="en-US"/>
          </a:p>
        </p:txBody>
      </p:sp>
    </p:spTree>
    <p:extLst>
      <p:ext uri="{BB962C8B-B14F-4D97-AF65-F5344CB8AC3E}">
        <p14:creationId xmlns:p14="http://schemas.microsoft.com/office/powerpoint/2010/main" val="3761418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k-SK" dirty="0" smtClean="0"/>
              <a:t>. In other words, make friends! Friends provide a sounding board, and their support helps you reduce stress and manage negative emotions. Even with a busy and sometimes chaotic schedule, make time to nurture relationships so you have a solid support system in times of need and in times of joy.</a:t>
            </a:r>
          </a:p>
          <a:p>
            <a:r>
              <a:rPr lang="en-US" dirty="0" smtClean="0"/>
              <a:t> </a:t>
            </a:r>
          </a:p>
          <a:p>
            <a:r>
              <a:rPr lang="sk-SK" dirty="0" smtClean="0"/>
              <a:t>Each person has unique abilities and weaknesses. Accepting your strengths and weaknesses and doing the best with what you have can help build self-confidence.</a:t>
            </a:r>
          </a:p>
          <a:p>
            <a:endParaRPr lang="sk-SK" dirty="0" smtClean="0"/>
          </a:p>
          <a:p>
            <a:r>
              <a:rPr lang="sk-SK" dirty="0" smtClean="0"/>
              <a:t>Try to schedule time to pursue activities that interest you, such as reading, exercising, or going to the movies. Finding a balance between schoolwork and the rest of your life will help you not only in school but as you enter the workforce and raise a family.</a:t>
            </a:r>
          </a:p>
          <a:p>
            <a:r>
              <a:rPr lang="sk-SK" dirty="0" smtClean="0"/>
              <a:t> </a:t>
            </a:r>
          </a:p>
          <a:p>
            <a:r>
              <a:rPr lang="en-US" sz="1200" kern="1200" dirty="0" smtClean="0">
                <a:solidFill>
                  <a:schemeClr val="tx1"/>
                </a:solidFill>
                <a:latin typeface="+mn-lt"/>
                <a:ea typeface="+mn-ea"/>
                <a:cs typeface="+mn-cs"/>
              </a:rPr>
              <a:t>Remember these tenets of emotional wellness:</a:t>
            </a:r>
          </a:p>
          <a:p>
            <a:r>
              <a:rPr lang="en-US" sz="1200" kern="1200" dirty="0" smtClean="0">
                <a:solidFill>
                  <a:schemeClr val="tx1"/>
                </a:solidFill>
                <a:latin typeface="+mn-lt"/>
                <a:ea typeface="+mn-ea"/>
                <a:cs typeface="+mn-cs"/>
              </a:rPr>
              <a:t>It is better to be aware of and accept your feelings than to deny them.</a:t>
            </a:r>
          </a:p>
          <a:p>
            <a:r>
              <a:rPr lang="en-US" sz="1200" kern="1200" dirty="0" smtClean="0">
                <a:solidFill>
                  <a:schemeClr val="tx1"/>
                </a:solidFill>
                <a:latin typeface="+mn-lt"/>
                <a:ea typeface="+mn-ea"/>
                <a:cs typeface="+mn-cs"/>
              </a:rPr>
              <a:t>It is better to be optimistic in your approach to life than pessimistic.</a:t>
            </a:r>
            <a:endParaRPr lang="en-US" dirty="0" smtClean="0"/>
          </a:p>
          <a:p>
            <a:endParaRPr lang="en-US" dirty="0"/>
          </a:p>
        </p:txBody>
      </p:sp>
      <p:sp>
        <p:nvSpPr>
          <p:cNvPr id="4" name="Slide Number Placeholder 3"/>
          <p:cNvSpPr>
            <a:spLocks noGrp="1"/>
          </p:cNvSpPr>
          <p:nvPr>
            <p:ph type="sldNum" sz="quarter" idx="10"/>
          </p:nvPr>
        </p:nvSpPr>
        <p:spPr/>
        <p:txBody>
          <a:bodyPr/>
          <a:lstStyle/>
          <a:p>
            <a:fld id="{881B1F66-F6BA-E44F-882F-78C99E29F65E}" type="slidenum">
              <a:rPr lang="en-US" smtClean="0"/>
              <a:t>7</a:t>
            </a:fld>
            <a:endParaRPr lang="en-US"/>
          </a:p>
        </p:txBody>
      </p:sp>
    </p:spTree>
    <p:extLst>
      <p:ext uri="{BB962C8B-B14F-4D97-AF65-F5344CB8AC3E}">
        <p14:creationId xmlns:p14="http://schemas.microsoft.com/office/powerpoint/2010/main" val="2088525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k-SK" dirty="0" smtClean="0"/>
              <a:t>Remember these tenets of social wellness:</a:t>
            </a:r>
          </a:p>
          <a:p>
            <a:r>
              <a:rPr lang="sk-SK" dirty="0" smtClean="0"/>
              <a:t>It is better to contribute to the common welfare of your community than to think only of yourself.</a:t>
            </a:r>
          </a:p>
          <a:p>
            <a:r>
              <a:rPr lang="sk-SK" dirty="0" smtClean="0"/>
              <a:t>It is better to live in harmonywith others and your environment than to live in conflict with them.Spiritual Wellness	</a:t>
            </a:r>
          </a:p>
          <a:p>
            <a:endParaRPr lang="en-US" dirty="0"/>
          </a:p>
        </p:txBody>
      </p:sp>
      <p:sp>
        <p:nvSpPr>
          <p:cNvPr id="4" name="Slide Number Placeholder 3"/>
          <p:cNvSpPr>
            <a:spLocks noGrp="1"/>
          </p:cNvSpPr>
          <p:nvPr>
            <p:ph type="sldNum" sz="quarter" idx="10"/>
          </p:nvPr>
        </p:nvSpPr>
        <p:spPr/>
        <p:txBody>
          <a:bodyPr/>
          <a:lstStyle/>
          <a:p>
            <a:fld id="{881B1F66-F6BA-E44F-882F-78C99E29F65E}" type="slidenum">
              <a:rPr lang="en-US" smtClean="0"/>
              <a:t>8</a:t>
            </a:fld>
            <a:endParaRPr lang="en-US"/>
          </a:p>
        </p:txBody>
      </p:sp>
    </p:spTree>
    <p:extLst>
      <p:ext uri="{BB962C8B-B14F-4D97-AF65-F5344CB8AC3E}">
        <p14:creationId xmlns:p14="http://schemas.microsoft.com/office/powerpoint/2010/main" val="1938663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Remember these tenets of spiritual wellness:</a:t>
            </a:r>
          </a:p>
          <a:p>
            <a:r>
              <a:rPr lang="en-US" sz="1200" kern="1200" dirty="0" smtClean="0">
                <a:solidFill>
                  <a:schemeClr val="tx1"/>
                </a:solidFill>
                <a:latin typeface="+mn-lt"/>
                <a:ea typeface="+mn-ea"/>
                <a:cs typeface="+mn-cs"/>
              </a:rPr>
              <a:t>It is better to ponder the meaning of life for yourself and to be tolerant of the beliefs of others than to close your mind and become intolerant.</a:t>
            </a:r>
          </a:p>
          <a:p>
            <a:r>
              <a:rPr lang="en-US" sz="1200" kern="1200" dirty="0" smtClean="0">
                <a:solidFill>
                  <a:schemeClr val="tx1"/>
                </a:solidFill>
                <a:latin typeface="+mn-lt"/>
                <a:ea typeface="+mn-ea"/>
                <a:cs typeface="+mn-cs"/>
              </a:rPr>
              <a:t>It is better to live each day in a way that is consistent with your values and beliefs than to do otherwise and feel untrue to yourself.	</a:t>
            </a:r>
          </a:p>
          <a:p>
            <a:endParaRPr lang="en-US" dirty="0"/>
          </a:p>
        </p:txBody>
      </p:sp>
      <p:sp>
        <p:nvSpPr>
          <p:cNvPr id="4" name="Slide Number Placeholder 3"/>
          <p:cNvSpPr>
            <a:spLocks noGrp="1"/>
          </p:cNvSpPr>
          <p:nvPr>
            <p:ph type="sldNum" sz="quarter" idx="10"/>
          </p:nvPr>
        </p:nvSpPr>
        <p:spPr/>
        <p:txBody>
          <a:bodyPr/>
          <a:lstStyle/>
          <a:p>
            <a:fld id="{881B1F66-F6BA-E44F-882F-78C99E29F65E}" type="slidenum">
              <a:rPr lang="en-US" smtClean="0"/>
              <a:t>9</a:t>
            </a:fld>
            <a:endParaRPr lang="en-US"/>
          </a:p>
        </p:txBody>
      </p:sp>
    </p:spTree>
    <p:extLst>
      <p:ext uri="{BB962C8B-B14F-4D97-AF65-F5344CB8AC3E}">
        <p14:creationId xmlns:p14="http://schemas.microsoft.com/office/powerpoint/2010/main" val="4056495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81B1F66-F6BA-E44F-882F-78C99E29F65E}" type="slidenum">
              <a:rPr lang="en-US" smtClean="0"/>
              <a:t>10</a:t>
            </a:fld>
            <a:endParaRPr lang="en-US"/>
          </a:p>
        </p:txBody>
      </p:sp>
    </p:spTree>
    <p:extLst>
      <p:ext uri="{BB962C8B-B14F-4D97-AF65-F5344CB8AC3E}">
        <p14:creationId xmlns:p14="http://schemas.microsoft.com/office/powerpoint/2010/main" val="2693068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CA"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November 3, 2015</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November 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CA"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November 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November 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CA"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November 3,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November 3,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November 3,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November 3, 2015</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November 3,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November 3, 2015</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CA"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CA"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November 3, 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CA"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November 3, 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uIXDAadW7sc"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3: </a:t>
            </a:r>
            <a:br>
              <a:rPr lang="en-US" dirty="0" smtClean="0"/>
            </a:br>
            <a:r>
              <a:rPr lang="en-US" dirty="0" smtClean="0"/>
              <a:t>Well Being</a:t>
            </a:r>
            <a:endParaRPr lang="en-US" dirty="0"/>
          </a:p>
        </p:txBody>
      </p:sp>
      <p:sp>
        <p:nvSpPr>
          <p:cNvPr id="3" name="Subtitle 2"/>
          <p:cNvSpPr>
            <a:spLocks noGrp="1"/>
          </p:cNvSpPr>
          <p:nvPr>
            <p:ph type="subTitle" idx="1"/>
          </p:nvPr>
        </p:nvSpPr>
        <p:spPr/>
        <p:txBody>
          <a:bodyPr/>
          <a:lstStyle/>
          <a:p>
            <a:r>
              <a:rPr lang="en-US" dirty="0" smtClean="0"/>
              <a:t>CALM 20</a:t>
            </a:r>
            <a:endParaRPr lang="en-US" dirty="0"/>
          </a:p>
        </p:txBody>
      </p:sp>
    </p:spTree>
    <p:extLst>
      <p:ext uri="{BB962C8B-B14F-4D97-AF65-F5344CB8AC3E}">
        <p14:creationId xmlns:p14="http://schemas.microsoft.com/office/powerpoint/2010/main" val="349386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1862"/>
            <a:ext cx="7024744" cy="1143000"/>
          </a:xfrm>
        </p:spPr>
        <p:txBody>
          <a:bodyPr/>
          <a:lstStyle/>
          <a:p>
            <a:r>
              <a:rPr lang="en-US" i="1" dirty="0" smtClean="0"/>
              <a:t>Dimension: Environmental</a:t>
            </a:r>
            <a:endParaRPr lang="en-US" i="1" dirty="0"/>
          </a:p>
        </p:txBody>
      </p:sp>
      <p:sp>
        <p:nvSpPr>
          <p:cNvPr id="3" name="Content Placeholder 2"/>
          <p:cNvSpPr>
            <a:spLocks noGrp="1"/>
          </p:cNvSpPr>
          <p:nvPr>
            <p:ph idx="1"/>
          </p:nvPr>
        </p:nvSpPr>
        <p:spPr>
          <a:xfrm>
            <a:off x="709254" y="1444862"/>
            <a:ext cx="7603848" cy="5037866"/>
          </a:xfrm>
        </p:spPr>
        <p:txBody>
          <a:bodyPr>
            <a:normAutofit/>
          </a:bodyPr>
          <a:lstStyle/>
          <a:p>
            <a:r>
              <a:rPr lang="en-US" dirty="0"/>
              <a:t>To protect yourself from environmental hazards, and to minimize the negative impact of your behavior on the environment (e.g., carpools, recycling). </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269197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Throughout this Unit we will discuss how these dimensions contribute to our over all wellbeing, and how we can work to insure these areas are maintained </a:t>
            </a:r>
            <a:endParaRPr lang="en-US" dirty="0"/>
          </a:p>
        </p:txBody>
      </p:sp>
    </p:spTree>
    <p:extLst>
      <p:ext uri="{BB962C8B-B14F-4D97-AF65-F5344CB8AC3E}">
        <p14:creationId xmlns:p14="http://schemas.microsoft.com/office/powerpoint/2010/main" val="3248267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https://www.youtube.com/watch?v</a:t>
            </a:r>
            <a:r>
              <a:rPr lang="en-US">
                <a:hlinkClick r:id="rId2"/>
              </a:rPr>
              <a:t>=</a:t>
            </a:r>
            <a:r>
              <a:rPr lang="en-US" smtClean="0">
                <a:hlinkClick r:id="rId2"/>
              </a:rPr>
              <a:t>uIXDAadW7sc</a:t>
            </a:r>
            <a:r>
              <a:rPr lang="en-US" smtClean="0"/>
              <a:t> </a:t>
            </a:r>
            <a:endParaRPr lang="en-US" dirty="0"/>
          </a:p>
        </p:txBody>
      </p:sp>
    </p:spTree>
    <p:extLst>
      <p:ext uri="{BB962C8B-B14F-4D97-AF65-F5344CB8AC3E}">
        <p14:creationId xmlns:p14="http://schemas.microsoft.com/office/powerpoint/2010/main" val="3311213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 Being</a:t>
            </a:r>
            <a:endParaRPr lang="en-US" dirty="0"/>
          </a:p>
        </p:txBody>
      </p:sp>
      <p:sp>
        <p:nvSpPr>
          <p:cNvPr id="3" name="Content Placeholder 2"/>
          <p:cNvSpPr>
            <a:spLocks noGrp="1"/>
          </p:cNvSpPr>
          <p:nvPr>
            <p:ph idx="1"/>
          </p:nvPr>
        </p:nvSpPr>
        <p:spPr/>
        <p:txBody>
          <a:bodyPr/>
          <a:lstStyle/>
          <a:p>
            <a:r>
              <a:rPr lang="en-US" dirty="0" smtClean="0"/>
              <a:t>What does “Well Being” mean?</a:t>
            </a:r>
          </a:p>
          <a:p>
            <a:endParaRPr lang="en-US" dirty="0"/>
          </a:p>
          <a:p>
            <a:r>
              <a:rPr lang="en-US" dirty="0"/>
              <a:t>a good or satisfactory condition of existence; a state characterized by health, happiness, and prosperity</a:t>
            </a:r>
            <a:r>
              <a:rPr lang="en-US" dirty="0" smtClean="0"/>
              <a:t>; welfare</a:t>
            </a:r>
            <a:r>
              <a:rPr lang="en-US" dirty="0"/>
              <a:t>:</a:t>
            </a:r>
            <a:endParaRPr lang="en-US" dirty="0"/>
          </a:p>
        </p:txBody>
      </p:sp>
    </p:spTree>
    <p:extLst>
      <p:ext uri="{BB962C8B-B14F-4D97-AF65-F5344CB8AC3E}">
        <p14:creationId xmlns:p14="http://schemas.microsoft.com/office/powerpoint/2010/main" val="27591183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681259"/>
            <a:ext cx="7024744" cy="1143000"/>
          </a:xfrm>
        </p:spPr>
        <p:txBody>
          <a:bodyPr>
            <a:normAutofit fontScale="90000"/>
          </a:bodyPr>
          <a:lstStyle/>
          <a:p>
            <a:r>
              <a:rPr lang="en-US" dirty="0" smtClean="0"/>
              <a:t>Dimensions </a:t>
            </a:r>
            <a:br>
              <a:rPr lang="en-US" dirty="0" smtClean="0"/>
            </a:br>
            <a:r>
              <a:rPr lang="en-US" dirty="0" smtClean="0"/>
              <a:t>of Health &amp; Wellness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6 Types of Well Being</a:t>
            </a:r>
          </a:p>
          <a:p>
            <a:pPr lvl="1"/>
            <a:r>
              <a:rPr lang="en-US" dirty="0" smtClean="0"/>
              <a:t>Physical</a:t>
            </a:r>
          </a:p>
          <a:p>
            <a:pPr lvl="1"/>
            <a:r>
              <a:rPr lang="en-US" dirty="0" smtClean="0"/>
              <a:t>Intellectual</a:t>
            </a:r>
          </a:p>
          <a:p>
            <a:pPr lvl="1"/>
            <a:r>
              <a:rPr lang="en-US" dirty="0" smtClean="0"/>
              <a:t>Emotional/Psychological </a:t>
            </a:r>
          </a:p>
          <a:p>
            <a:pPr lvl="1"/>
            <a:r>
              <a:rPr lang="en-US" dirty="0" smtClean="0"/>
              <a:t>Social</a:t>
            </a:r>
          </a:p>
          <a:p>
            <a:pPr lvl="1"/>
            <a:r>
              <a:rPr lang="en-US" dirty="0" smtClean="0"/>
              <a:t>Spiritual</a:t>
            </a:r>
          </a:p>
          <a:p>
            <a:pPr lvl="1"/>
            <a:r>
              <a:rPr lang="en-US" sz="1900" i="1" dirty="0" smtClean="0"/>
              <a:t>Environmental</a:t>
            </a:r>
          </a:p>
          <a:p>
            <a:pPr lvl="1"/>
            <a:endParaRPr lang="en-US" dirty="0"/>
          </a:p>
          <a:p>
            <a:pPr lvl="2"/>
            <a:r>
              <a:rPr lang="en-US" dirty="0" smtClean="0"/>
              <a:t>Why these 6?</a:t>
            </a:r>
          </a:p>
          <a:p>
            <a:pPr lvl="2"/>
            <a:r>
              <a:rPr lang="en-US" dirty="0" smtClean="0"/>
              <a:t> What is important about these areas?</a:t>
            </a:r>
          </a:p>
        </p:txBody>
      </p:sp>
    </p:spTree>
    <p:extLst>
      <p:ext uri="{BB962C8B-B14F-4D97-AF65-F5344CB8AC3E}">
        <p14:creationId xmlns:p14="http://schemas.microsoft.com/office/powerpoint/2010/main" val="972579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All 6 must be present for a person to attain overall </a:t>
            </a:r>
            <a:r>
              <a:rPr lang="en-US" dirty="0" smtClean="0"/>
              <a:t>wellness</a:t>
            </a:r>
          </a:p>
          <a:p>
            <a:endParaRPr lang="en-US" dirty="0"/>
          </a:p>
          <a:p>
            <a:r>
              <a:rPr lang="en-US" dirty="0" smtClean="0"/>
              <a:t>Efforts </a:t>
            </a:r>
            <a:r>
              <a:rPr lang="en-US" dirty="0"/>
              <a:t>to attain wellness now will become a foundation for your life later</a:t>
            </a:r>
            <a:r>
              <a:rPr lang="en-US" dirty="0" smtClean="0"/>
              <a:t>. </a:t>
            </a:r>
            <a:endParaRPr lang="en-US" dirty="0"/>
          </a:p>
          <a:p>
            <a:r>
              <a:rPr lang="en-US" dirty="0" smtClean="0"/>
              <a:t>What would a good example of this be?</a:t>
            </a:r>
            <a:endParaRPr lang="en-US" dirty="0"/>
          </a:p>
          <a:p>
            <a:endParaRPr lang="en-US" dirty="0" smtClean="0"/>
          </a:p>
          <a:p>
            <a:endParaRPr lang="en-US" dirty="0"/>
          </a:p>
        </p:txBody>
      </p:sp>
    </p:spTree>
    <p:extLst>
      <p:ext uri="{BB962C8B-B14F-4D97-AF65-F5344CB8AC3E}">
        <p14:creationId xmlns:p14="http://schemas.microsoft.com/office/powerpoint/2010/main" val="3434369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r>
              <a:rPr lang="en-US" dirty="0" smtClean="0"/>
              <a:t>Dimension: Physical</a:t>
            </a:r>
            <a:endParaRPr lang="en-US" dirty="0"/>
          </a:p>
        </p:txBody>
      </p:sp>
      <p:sp>
        <p:nvSpPr>
          <p:cNvPr id="3" name="Content Placeholder 2"/>
          <p:cNvSpPr>
            <a:spLocks noGrp="1"/>
          </p:cNvSpPr>
          <p:nvPr>
            <p:ph idx="1"/>
          </p:nvPr>
        </p:nvSpPr>
        <p:spPr>
          <a:xfrm>
            <a:off x="1043490" y="1641909"/>
            <a:ext cx="6777317" cy="4741845"/>
          </a:xfrm>
        </p:spPr>
        <p:txBody>
          <a:bodyPr>
            <a:normAutofit fontScale="77500" lnSpcReduction="20000"/>
          </a:bodyPr>
          <a:lstStyle/>
          <a:p>
            <a:r>
              <a:rPr lang="en-US" dirty="0"/>
              <a:t>Physical wellness-the wellness of the physical body-is important to overall health and wellness because when the body is sick or injured, it’s harder to do physical and mental tasks well. You can’t focus in class or complete homework assignments, for example. </a:t>
            </a:r>
            <a:endParaRPr lang="en-US" dirty="0" smtClean="0"/>
          </a:p>
          <a:p>
            <a:endParaRPr lang="en-US" dirty="0" smtClean="0"/>
          </a:p>
          <a:p>
            <a:r>
              <a:rPr lang="en-US" dirty="0" smtClean="0"/>
              <a:t>In </a:t>
            </a:r>
            <a:r>
              <a:rPr lang="en-US" dirty="0"/>
              <a:t>the workforce, being physically ill may have a negative impact on your work productivity, ultimately affecting your career. </a:t>
            </a:r>
            <a:endParaRPr lang="en-US" dirty="0" smtClean="0"/>
          </a:p>
          <a:p>
            <a:endParaRPr lang="sk-SK" dirty="0"/>
          </a:p>
          <a:p>
            <a:r>
              <a:rPr lang="sk-SK" dirty="0"/>
              <a:t>You can do many things to maintain physical wellness, including getting regular physical activity. There are 1,440 minutes in a day; use at least 30 of them to do something active that you enjoy.  </a:t>
            </a:r>
            <a:endParaRPr lang="sk-SK" dirty="0" smtClean="0"/>
          </a:p>
          <a:p>
            <a:pPr marL="68580" indent="0">
              <a:buNone/>
            </a:pPr>
            <a:endParaRPr lang="sk-SK" dirty="0"/>
          </a:p>
          <a:p>
            <a:r>
              <a:rPr lang="sk-SK" dirty="0"/>
              <a:t>Another important step you can take to being physically well is to have good eating habits.</a:t>
            </a:r>
            <a:endParaRPr lang="en-US" dirty="0"/>
          </a:p>
        </p:txBody>
      </p:sp>
    </p:spTree>
    <p:extLst>
      <p:ext uri="{BB962C8B-B14F-4D97-AF65-F5344CB8AC3E}">
        <p14:creationId xmlns:p14="http://schemas.microsoft.com/office/powerpoint/2010/main" val="2776963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1863"/>
            <a:ext cx="7024744" cy="1143000"/>
          </a:xfrm>
        </p:spPr>
        <p:txBody>
          <a:bodyPr/>
          <a:lstStyle/>
          <a:p>
            <a:r>
              <a:rPr lang="en-US" dirty="0" smtClean="0"/>
              <a:t>Dimension: Intellectual </a:t>
            </a:r>
            <a:endParaRPr lang="en-US" dirty="0"/>
          </a:p>
        </p:txBody>
      </p:sp>
      <p:sp>
        <p:nvSpPr>
          <p:cNvPr id="3" name="Content Placeholder 2"/>
          <p:cNvSpPr>
            <a:spLocks noGrp="1"/>
          </p:cNvSpPr>
          <p:nvPr>
            <p:ph idx="1"/>
          </p:nvPr>
        </p:nvSpPr>
        <p:spPr>
          <a:xfrm>
            <a:off x="1043492" y="1616558"/>
            <a:ext cx="6777317" cy="4684719"/>
          </a:xfrm>
        </p:spPr>
        <p:txBody>
          <a:bodyPr>
            <a:normAutofit/>
          </a:bodyPr>
          <a:lstStyle/>
          <a:p>
            <a:r>
              <a:rPr lang="en-US" dirty="0"/>
              <a:t>Intellectual wellness addresses creative and mental activities and your openness to new </a:t>
            </a:r>
            <a:r>
              <a:rPr lang="en-US" dirty="0" smtClean="0"/>
              <a:t>ideas. You </a:t>
            </a:r>
            <a:r>
              <a:rPr lang="en-US" dirty="0"/>
              <a:t>can achieve intellectual wellness by engaging in lifelong learning through both formal education and informal life experiences</a:t>
            </a:r>
            <a:r>
              <a:rPr lang="en-US" dirty="0" smtClean="0"/>
              <a:t>.</a:t>
            </a:r>
          </a:p>
          <a:p>
            <a:endParaRPr lang="en-US" dirty="0" smtClean="0"/>
          </a:p>
          <a:p>
            <a:r>
              <a:rPr lang="en-US" dirty="0" smtClean="0"/>
              <a:t> </a:t>
            </a:r>
            <a:r>
              <a:rPr lang="en-US" dirty="0"/>
              <a:t>If you’re intellectually well, you’ll welcome lifelong intellectual growth and stimulation and you’ll look for interaction with the world around you. </a:t>
            </a:r>
            <a:endParaRPr lang="en-US" dirty="0"/>
          </a:p>
        </p:txBody>
      </p:sp>
    </p:spTree>
    <p:extLst>
      <p:ext uri="{BB962C8B-B14F-4D97-AF65-F5344CB8AC3E}">
        <p14:creationId xmlns:p14="http://schemas.microsoft.com/office/powerpoint/2010/main" val="2725779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r>
              <a:rPr lang="en-US" dirty="0" smtClean="0"/>
              <a:t>Dimension: Emotional</a:t>
            </a:r>
            <a:endParaRPr lang="en-US" dirty="0"/>
          </a:p>
        </p:txBody>
      </p:sp>
      <p:sp>
        <p:nvSpPr>
          <p:cNvPr id="3" name="Content Placeholder 2"/>
          <p:cNvSpPr>
            <a:spLocks noGrp="1"/>
          </p:cNvSpPr>
          <p:nvPr>
            <p:ph idx="1"/>
          </p:nvPr>
        </p:nvSpPr>
        <p:spPr>
          <a:xfrm>
            <a:off x="577299" y="1599164"/>
            <a:ext cx="8016205" cy="4900059"/>
          </a:xfrm>
        </p:spPr>
        <p:txBody>
          <a:bodyPr>
            <a:normAutofit fontScale="70000" lnSpcReduction="20000"/>
          </a:bodyPr>
          <a:lstStyle/>
          <a:p>
            <a:r>
              <a:rPr lang="en-US" dirty="0"/>
              <a:t>Emotional wellness gives you the ability to get through the rigors of </a:t>
            </a:r>
            <a:r>
              <a:rPr lang="en-US" dirty="0" smtClean="0"/>
              <a:t>life.</a:t>
            </a:r>
          </a:p>
          <a:p>
            <a:pPr marL="68580" indent="0">
              <a:buNone/>
            </a:pPr>
            <a:endParaRPr lang="en-US" dirty="0" smtClean="0"/>
          </a:p>
          <a:p>
            <a:r>
              <a:rPr lang="en-US" dirty="0" smtClean="0"/>
              <a:t> </a:t>
            </a:r>
            <a:r>
              <a:rPr lang="en-US" dirty="0"/>
              <a:t>Some aspects of emotional wellness include self-acceptance, self-confidence, self-control, and trust. </a:t>
            </a:r>
            <a:endParaRPr lang="en-US" dirty="0" smtClean="0"/>
          </a:p>
          <a:p>
            <a:pPr marL="68580" indent="0">
              <a:buNone/>
            </a:pPr>
            <a:endParaRPr lang="en-US" dirty="0" smtClean="0"/>
          </a:p>
          <a:p>
            <a:r>
              <a:rPr lang="en-US" dirty="0" smtClean="0"/>
              <a:t>Emotional </a:t>
            </a:r>
            <a:r>
              <a:rPr lang="en-US" dirty="0"/>
              <a:t>wellness involves the ability to deal with stress, the ability to be flexible, and your attitude toward yourself and life in general. Emotional wellness will help you have a better outlook on life so that you enjoy it to its fullest</a:t>
            </a:r>
            <a:r>
              <a:rPr lang="en-US" dirty="0" smtClean="0"/>
              <a:t>.</a:t>
            </a:r>
          </a:p>
          <a:p>
            <a:pPr marL="68580" indent="0">
              <a:buNone/>
            </a:pPr>
            <a:endParaRPr lang="sk-SK" dirty="0"/>
          </a:p>
          <a:p>
            <a:r>
              <a:rPr lang="sk-SK" dirty="0"/>
              <a:t>You can do several things to help improve your emotional wellness. One of the most important is to develop a good social support </a:t>
            </a:r>
            <a:r>
              <a:rPr lang="sk-SK" dirty="0" smtClean="0"/>
              <a:t>network</a:t>
            </a:r>
            <a:r>
              <a:rPr lang="sk-SK" dirty="0"/>
              <a:t> </a:t>
            </a:r>
            <a:endParaRPr lang="sk-SK" dirty="0" smtClean="0"/>
          </a:p>
          <a:p>
            <a:pPr marL="68580" indent="0">
              <a:buNone/>
            </a:pPr>
            <a:endParaRPr lang="sk-SK" dirty="0"/>
          </a:p>
          <a:p>
            <a:r>
              <a:rPr lang="sk-SK" dirty="0"/>
              <a:t>Another important step you can take to maintain emotional wellness is to build confidence. </a:t>
            </a:r>
          </a:p>
          <a:p>
            <a:pPr marL="68580" indent="0">
              <a:buNone/>
            </a:pPr>
            <a:endParaRPr lang="sk-SK" dirty="0"/>
          </a:p>
          <a:p>
            <a:r>
              <a:rPr lang="sk-SK" dirty="0"/>
              <a:t>Finding the optimal balance between work and personal life is another important step to maintaining emotional wellness. </a:t>
            </a:r>
            <a:endParaRPr lang="en-US" dirty="0"/>
          </a:p>
        </p:txBody>
      </p:sp>
    </p:spTree>
    <p:extLst>
      <p:ext uri="{BB962C8B-B14F-4D97-AF65-F5344CB8AC3E}">
        <p14:creationId xmlns:p14="http://schemas.microsoft.com/office/powerpoint/2010/main" val="628123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225" y="145135"/>
            <a:ext cx="8506682" cy="1143000"/>
          </a:xfrm>
        </p:spPr>
        <p:txBody>
          <a:bodyPr>
            <a:normAutofit/>
          </a:bodyPr>
          <a:lstStyle/>
          <a:p>
            <a:r>
              <a:rPr lang="en-US" dirty="0" smtClean="0"/>
              <a:t>Dimension: Social/Interpersonal</a:t>
            </a:r>
            <a:endParaRPr lang="en-US" dirty="0"/>
          </a:p>
        </p:txBody>
      </p:sp>
      <p:sp>
        <p:nvSpPr>
          <p:cNvPr id="3" name="Content Placeholder 2"/>
          <p:cNvSpPr>
            <a:spLocks noGrp="1"/>
          </p:cNvSpPr>
          <p:nvPr>
            <p:ph idx="1"/>
          </p:nvPr>
        </p:nvSpPr>
        <p:spPr>
          <a:xfrm>
            <a:off x="1043492" y="1428368"/>
            <a:ext cx="7024742" cy="5037864"/>
          </a:xfrm>
        </p:spPr>
        <p:txBody>
          <a:bodyPr>
            <a:normAutofit fontScale="85000" lnSpcReduction="20000"/>
          </a:bodyPr>
          <a:lstStyle/>
          <a:p>
            <a:r>
              <a:rPr lang="en-US" dirty="0"/>
              <a:t>The emphasis behind the social wellness dimension is becoming a contributing member of </a:t>
            </a:r>
            <a:r>
              <a:rPr lang="en-US" dirty="0" smtClean="0"/>
              <a:t>society. </a:t>
            </a:r>
            <a:r>
              <a:rPr lang="en-US" dirty="0"/>
              <a:t>A socially well person takes an active role in the community and encourages effective communication among community members</a:t>
            </a:r>
            <a:r>
              <a:rPr lang="en-US" dirty="0" smtClean="0"/>
              <a:t>.</a:t>
            </a:r>
          </a:p>
          <a:p>
            <a:pPr marL="68580" indent="0">
              <a:buNone/>
            </a:pPr>
            <a:r>
              <a:rPr lang="sk-SK" dirty="0"/>
              <a:t> </a:t>
            </a:r>
          </a:p>
          <a:p>
            <a:r>
              <a:rPr lang="sk-SK" dirty="0"/>
              <a:t>Volunteering in the community provides a sense of satisfaction and purpose that paid work often can’t give, so it’s a good step toward social wellness. </a:t>
            </a:r>
            <a:endParaRPr lang="sk-SK" dirty="0" smtClean="0"/>
          </a:p>
          <a:p>
            <a:pPr marL="68580" indent="0">
              <a:buNone/>
            </a:pPr>
            <a:endParaRPr lang="sk-SK" dirty="0" smtClean="0"/>
          </a:p>
          <a:p>
            <a:r>
              <a:rPr lang="sk-SK" dirty="0" smtClean="0"/>
              <a:t>Another </a:t>
            </a:r>
            <a:r>
              <a:rPr lang="sk-SK" dirty="0"/>
              <a:t>step is to expand your social support network. Your social support could be made up of people from work, school, professional organizations, and clubs. Being respectful of others will help you develop into a socially well person. You can also become socially well by joining a club or organization that is of interest to you. Most schools have a variety of clubs for virtually any interest</a:t>
            </a:r>
            <a:r>
              <a:rPr lang="sk-SK" dirty="0" smtClean="0"/>
              <a:t>. </a:t>
            </a:r>
            <a:r>
              <a:rPr lang="sk-SK" dirty="0"/>
              <a:t> </a:t>
            </a:r>
          </a:p>
          <a:p>
            <a:endParaRPr lang="en-US" dirty="0"/>
          </a:p>
        </p:txBody>
      </p:sp>
    </p:spTree>
    <p:extLst>
      <p:ext uri="{BB962C8B-B14F-4D97-AF65-F5344CB8AC3E}">
        <p14:creationId xmlns:p14="http://schemas.microsoft.com/office/powerpoint/2010/main" val="2358905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6164"/>
            <a:ext cx="7024744" cy="1143000"/>
          </a:xfrm>
        </p:spPr>
        <p:txBody>
          <a:bodyPr/>
          <a:lstStyle/>
          <a:p>
            <a:r>
              <a:rPr lang="en-US" dirty="0" smtClean="0"/>
              <a:t>Dimension: Spiritual</a:t>
            </a:r>
            <a:endParaRPr lang="en-US" dirty="0"/>
          </a:p>
        </p:txBody>
      </p:sp>
      <p:sp>
        <p:nvSpPr>
          <p:cNvPr id="3" name="Content Placeholder 2"/>
          <p:cNvSpPr>
            <a:spLocks noGrp="1"/>
          </p:cNvSpPr>
          <p:nvPr>
            <p:ph idx="1"/>
          </p:nvPr>
        </p:nvSpPr>
        <p:spPr>
          <a:xfrm>
            <a:off x="1043492" y="1831000"/>
            <a:ext cx="6777317" cy="4651728"/>
          </a:xfrm>
        </p:spPr>
        <p:txBody>
          <a:bodyPr>
            <a:normAutofit fontScale="92500" lnSpcReduction="20000"/>
          </a:bodyPr>
          <a:lstStyle/>
          <a:p>
            <a:r>
              <a:rPr lang="en-US" dirty="0"/>
              <a:t>The dimension of spiritual wellness focuses on meaning and purpose </a:t>
            </a:r>
            <a:r>
              <a:rPr lang="en-US" dirty="0" smtClean="0"/>
              <a:t>in life. </a:t>
            </a:r>
          </a:p>
          <a:p>
            <a:pPr marL="68580" indent="0">
              <a:buNone/>
            </a:pPr>
            <a:endParaRPr lang="en-US" dirty="0" smtClean="0"/>
          </a:p>
          <a:p>
            <a:r>
              <a:rPr lang="en-US" dirty="0" smtClean="0"/>
              <a:t>Aspects </a:t>
            </a:r>
            <a:r>
              <a:rPr lang="en-US" dirty="0"/>
              <a:t>of spiritual wellness include the ability to forgive, to show compassion, and to love. </a:t>
            </a:r>
            <a:endParaRPr lang="en-US" dirty="0" smtClean="0"/>
          </a:p>
          <a:p>
            <a:pPr marL="68580" indent="0">
              <a:buNone/>
            </a:pPr>
            <a:endParaRPr lang="en-US" dirty="0" smtClean="0"/>
          </a:p>
          <a:p>
            <a:r>
              <a:rPr lang="en-US" dirty="0" smtClean="0"/>
              <a:t>Although </a:t>
            </a:r>
            <a:r>
              <a:rPr lang="en-US" dirty="0"/>
              <a:t>traditional religious beliefs and practices are part of spiritual wellness, spiritual wellness can also encompass the broader range of relationships with other living things and your perception and appreciation of nature, the universe, and the meaning of life. The spiritual dimension also equips you with the ethics, values, and morals that help guide your decisions.	</a:t>
            </a:r>
          </a:p>
          <a:p>
            <a:endParaRPr lang="en-US" dirty="0"/>
          </a:p>
        </p:txBody>
      </p:sp>
    </p:spTree>
    <p:extLst>
      <p:ext uri="{BB962C8B-B14F-4D97-AF65-F5344CB8AC3E}">
        <p14:creationId xmlns:p14="http://schemas.microsoft.com/office/powerpoint/2010/main" val="548771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887</TotalTime>
  <Words>1155</Words>
  <Application>Microsoft Macintosh PowerPoint</Application>
  <PresentationFormat>On-screen Show (4:3)</PresentationFormat>
  <Paragraphs>105</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Austin</vt:lpstr>
      <vt:lpstr>UNIT 3:  Well Being</vt:lpstr>
      <vt:lpstr>Well Being</vt:lpstr>
      <vt:lpstr>Dimensions  of Health &amp; Wellness </vt:lpstr>
      <vt:lpstr>PowerPoint Presentation</vt:lpstr>
      <vt:lpstr>Dimension: Physical</vt:lpstr>
      <vt:lpstr>Dimension: Intellectual </vt:lpstr>
      <vt:lpstr>Dimension: Emotional</vt:lpstr>
      <vt:lpstr>Dimension: Social/Interpersonal</vt:lpstr>
      <vt:lpstr>Dimension: Spiritual</vt:lpstr>
      <vt:lpstr>Dimension: Environmental</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Well Being</dc:title>
  <dc:creator>Mary Wauters</dc:creator>
  <cp:lastModifiedBy>Mary Wauters</cp:lastModifiedBy>
  <cp:revision>24</cp:revision>
  <dcterms:created xsi:type="dcterms:W3CDTF">2015-11-04T02:17:11Z</dcterms:created>
  <dcterms:modified xsi:type="dcterms:W3CDTF">2015-11-04T17:04:52Z</dcterms:modified>
</cp:coreProperties>
</file>