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1"/>
  </p:notesMasterIdLst>
  <p:sldIdLst>
    <p:sldId id="256" r:id="rId2"/>
    <p:sldId id="257" r:id="rId3"/>
    <p:sldId id="259" r:id="rId4"/>
    <p:sldId id="258"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3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B04959-1772-E143-BD94-6D5C87DD6AF2}" type="datetimeFigureOut">
              <a:rPr lang="en-US" smtClean="0"/>
              <a:t>15-10-27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C6A5D0-A00F-9D4D-9D11-E51DAB97A9E8}" type="slidenum">
              <a:rPr lang="en-US" smtClean="0"/>
              <a:t>‹#›</a:t>
            </a:fld>
            <a:endParaRPr lang="en-US"/>
          </a:p>
        </p:txBody>
      </p:sp>
    </p:spTree>
    <p:extLst>
      <p:ext uri="{BB962C8B-B14F-4D97-AF65-F5344CB8AC3E}">
        <p14:creationId xmlns:p14="http://schemas.microsoft.com/office/powerpoint/2010/main" val="42597415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work in pairs</a:t>
            </a:r>
            <a:r>
              <a:rPr lang="en-US" baseline="0" dirty="0" smtClean="0"/>
              <a:t> to discuss what they think taxes are.</a:t>
            </a:r>
            <a:endParaRPr lang="en-US" dirty="0"/>
          </a:p>
        </p:txBody>
      </p:sp>
      <p:sp>
        <p:nvSpPr>
          <p:cNvPr id="4" name="Slide Number Placeholder 3"/>
          <p:cNvSpPr>
            <a:spLocks noGrp="1"/>
          </p:cNvSpPr>
          <p:nvPr>
            <p:ph type="sldNum" sz="quarter" idx="10"/>
          </p:nvPr>
        </p:nvSpPr>
        <p:spPr/>
        <p:txBody>
          <a:bodyPr/>
          <a:lstStyle/>
          <a:p>
            <a:fld id="{E2C6A5D0-A00F-9D4D-9D11-E51DAB97A9E8}" type="slidenum">
              <a:rPr lang="en-US" smtClean="0"/>
              <a:t>2</a:t>
            </a:fld>
            <a:endParaRPr lang="en-US"/>
          </a:p>
        </p:txBody>
      </p:sp>
    </p:spTree>
    <p:extLst>
      <p:ext uri="{BB962C8B-B14F-4D97-AF65-F5344CB8AC3E}">
        <p14:creationId xmlns:p14="http://schemas.microsoft.com/office/powerpoint/2010/main" val="697319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Monday, October 26,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Monday, October 26,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Monday, October 26,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Monday, October 26,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Monday, October 26,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Monday, October 26,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Monday, October 26, 15</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Monday, October 26, 15</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Monday, October 26, 15</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Monday, October 26,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Monday, October 26,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Monday, October 26, 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etfile.gc.ca" TargetMode="External"/><Relationship Id="rId3" Type="http://schemas.openxmlformats.org/officeDocument/2006/relationships/hyperlink" Target="http://www.cra.gc.ca/videogalle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Taxes</a:t>
            </a:r>
            <a:endParaRPr lang="en-US" dirty="0"/>
          </a:p>
        </p:txBody>
      </p:sp>
      <p:sp>
        <p:nvSpPr>
          <p:cNvPr id="3" name="Subtitle 2"/>
          <p:cNvSpPr>
            <a:spLocks noGrp="1"/>
          </p:cNvSpPr>
          <p:nvPr>
            <p:ph type="subTitle" idx="1"/>
          </p:nvPr>
        </p:nvSpPr>
        <p:spPr/>
        <p:txBody>
          <a:bodyPr/>
          <a:lstStyle/>
          <a:p>
            <a:r>
              <a:rPr lang="en-US" dirty="0" smtClean="0"/>
              <a:t>CALM 20</a:t>
            </a:r>
            <a:endParaRPr lang="en-US" dirty="0"/>
          </a:p>
        </p:txBody>
      </p:sp>
    </p:spTree>
    <p:extLst>
      <p:ext uri="{BB962C8B-B14F-4D97-AF65-F5344CB8AC3E}">
        <p14:creationId xmlns:p14="http://schemas.microsoft.com/office/powerpoint/2010/main" val="209499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taxes?</a:t>
            </a:r>
            <a:endParaRPr lang="en-US" dirty="0"/>
          </a:p>
        </p:txBody>
      </p:sp>
      <p:sp>
        <p:nvSpPr>
          <p:cNvPr id="3" name="Content Placeholder 2"/>
          <p:cNvSpPr>
            <a:spLocks noGrp="1"/>
          </p:cNvSpPr>
          <p:nvPr>
            <p:ph idx="1"/>
          </p:nvPr>
        </p:nvSpPr>
        <p:spPr/>
        <p:txBody>
          <a:bodyPr>
            <a:normAutofit/>
          </a:bodyPr>
          <a:lstStyle/>
          <a:p>
            <a:r>
              <a:rPr lang="en-US" sz="3200" dirty="0" smtClean="0"/>
              <a:t>Tax is a mandatory payment made by individuals, trusts, and corporations to government. It can be levied </a:t>
            </a:r>
            <a:r>
              <a:rPr lang="en-US" sz="3200" dirty="0"/>
              <a:t>u</a:t>
            </a:r>
            <a:r>
              <a:rPr lang="en-US" sz="3200" dirty="0" smtClean="0"/>
              <a:t>pon things such as income, property, and sales. Taxes are used to support the government and the programs and services it provides.</a:t>
            </a:r>
            <a:endParaRPr lang="en-US" sz="3200" dirty="0"/>
          </a:p>
        </p:txBody>
      </p:sp>
    </p:spTree>
    <p:extLst>
      <p:ext uri="{BB962C8B-B14F-4D97-AF65-F5344CB8AC3E}">
        <p14:creationId xmlns:p14="http://schemas.microsoft.com/office/powerpoint/2010/main" val="24000933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Definitions</a:t>
            </a:r>
            <a:endParaRPr lang="en-US" dirty="0"/>
          </a:p>
        </p:txBody>
      </p:sp>
      <p:sp>
        <p:nvSpPr>
          <p:cNvPr id="3" name="Content Placeholder 2"/>
          <p:cNvSpPr>
            <a:spLocks noGrp="1"/>
          </p:cNvSpPr>
          <p:nvPr>
            <p:ph idx="1"/>
          </p:nvPr>
        </p:nvSpPr>
        <p:spPr>
          <a:xfrm>
            <a:off x="457200" y="1524000"/>
            <a:ext cx="8229600" cy="5207074"/>
          </a:xfrm>
        </p:spPr>
        <p:txBody>
          <a:bodyPr/>
          <a:lstStyle/>
          <a:p>
            <a:r>
              <a:rPr lang="en-US" b="1" dirty="0" smtClean="0"/>
              <a:t>Registered retirement savings plan (RRSP): </a:t>
            </a:r>
            <a:r>
              <a:rPr lang="en-US" dirty="0" smtClean="0"/>
              <a:t>You can make tax deductible contributions to an RRSP to build a fund for your retirement. Withdrawals from the plan are taxable.</a:t>
            </a:r>
          </a:p>
          <a:p>
            <a:r>
              <a:rPr lang="en-US" b="1" dirty="0" smtClean="0"/>
              <a:t>Tax-free Savings Account (TFSA): </a:t>
            </a:r>
            <a:r>
              <a:rPr lang="en-US" dirty="0" smtClean="0"/>
              <a:t>A registered account that allows you to set money aside tax-free. Contributions are not tax deductible. Income earn in the account is generally tax-free, even when it is withdrawn</a:t>
            </a:r>
          </a:p>
          <a:p>
            <a:r>
              <a:rPr lang="en-US" b="1" dirty="0" smtClean="0"/>
              <a:t>Taxpayer: </a:t>
            </a:r>
            <a:r>
              <a:rPr lang="en-US" dirty="0" smtClean="0"/>
              <a:t>Every person or entity that is required to comply with the legislation administered by the CRA, including individuals, businesses, benefit recipients, charities, etc.</a:t>
            </a:r>
          </a:p>
          <a:p>
            <a:r>
              <a:rPr lang="en-US" b="1" dirty="0" smtClean="0"/>
              <a:t>Working Income Tax Benefit (WITB): </a:t>
            </a:r>
            <a:r>
              <a:rPr lang="en-US" dirty="0" smtClean="0"/>
              <a:t>A refundable tax credit for eligible working low-income individuals</a:t>
            </a:r>
            <a:endParaRPr lang="en-US" dirty="0"/>
          </a:p>
        </p:txBody>
      </p:sp>
    </p:spTree>
    <p:extLst>
      <p:ext uri="{BB962C8B-B14F-4D97-AF65-F5344CB8AC3E}">
        <p14:creationId xmlns:p14="http://schemas.microsoft.com/office/powerpoint/2010/main" val="27424906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Taxes</a:t>
            </a:r>
            <a:endParaRPr lang="en-US" dirty="0"/>
          </a:p>
        </p:txBody>
      </p:sp>
      <p:sp>
        <p:nvSpPr>
          <p:cNvPr id="3" name="Content Placeholder 2"/>
          <p:cNvSpPr>
            <a:spLocks noGrp="1"/>
          </p:cNvSpPr>
          <p:nvPr>
            <p:ph idx="1"/>
          </p:nvPr>
        </p:nvSpPr>
        <p:spPr/>
        <p:txBody>
          <a:bodyPr/>
          <a:lstStyle/>
          <a:p>
            <a:r>
              <a:rPr lang="en-US" dirty="0" smtClean="0"/>
              <a:t>Since the beginning of recorded history, some kind of tax system has existed in organized societies and governments. Over 3500 years ago, the ancient Egyptians collected taxes and the Roman Empire had a highly evolved tax systems.</a:t>
            </a:r>
          </a:p>
          <a:p>
            <a:pPr marL="0" indent="0">
              <a:buNone/>
            </a:pPr>
            <a:endParaRPr lang="en-US" dirty="0" smtClean="0"/>
          </a:p>
          <a:p>
            <a:r>
              <a:rPr lang="en-US" dirty="0" smtClean="0"/>
              <a:t>The French and the Romans of the 13</a:t>
            </a:r>
            <a:r>
              <a:rPr lang="en-US" baseline="30000" dirty="0" smtClean="0"/>
              <a:t>th</a:t>
            </a:r>
            <a:r>
              <a:rPr lang="en-US" dirty="0" smtClean="0"/>
              <a:t> Century were credited with the firs use of a word similar to tax.</a:t>
            </a:r>
          </a:p>
          <a:p>
            <a:pPr marL="0" indent="0">
              <a:buNone/>
            </a:pPr>
            <a:endParaRPr lang="en-US" dirty="0" smtClean="0"/>
          </a:p>
          <a:p>
            <a:r>
              <a:rPr lang="en-US" dirty="0" smtClean="0"/>
              <a:t>The French had taxer and the Latin used </a:t>
            </a:r>
            <a:r>
              <a:rPr lang="en-US" dirty="0" err="1" smtClean="0"/>
              <a:t>Taxare</a:t>
            </a:r>
            <a:r>
              <a:rPr lang="en-US" dirty="0" smtClean="0"/>
              <a:t> to describe the acts: to estimate, to assess, or to touch repeatedly.</a:t>
            </a:r>
            <a:endParaRPr lang="en-US" dirty="0"/>
          </a:p>
        </p:txBody>
      </p:sp>
    </p:spTree>
    <p:extLst>
      <p:ext uri="{BB962C8B-B14F-4D97-AF65-F5344CB8AC3E}">
        <p14:creationId xmlns:p14="http://schemas.microsoft.com/office/powerpoint/2010/main" val="42271580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Canada’s Tax System </a:t>
            </a:r>
            <a:endParaRPr lang="en-US" dirty="0"/>
          </a:p>
        </p:txBody>
      </p:sp>
      <p:sp>
        <p:nvSpPr>
          <p:cNvPr id="3" name="Content Placeholder 2"/>
          <p:cNvSpPr>
            <a:spLocks noGrp="1"/>
          </p:cNvSpPr>
          <p:nvPr>
            <p:ph idx="1"/>
          </p:nvPr>
        </p:nvSpPr>
        <p:spPr/>
        <p:txBody>
          <a:bodyPr>
            <a:noAutofit/>
          </a:bodyPr>
          <a:lstStyle/>
          <a:p>
            <a:r>
              <a:rPr lang="en-US" sz="3200" dirty="0" smtClean="0"/>
              <a:t>Many of the services and benefits we enjoy are made possible through taxes. We pay taxes on our income and on most goods and services we purchase in Canada. The government collects these taxes to pay for such things as roads and highways, hospitals, education, health care, national defense, police, and fire services, parks and playgrounds, libraries, garbage collection, and many many other programs and services.</a:t>
            </a:r>
            <a:endParaRPr lang="en-US" sz="3200" dirty="0"/>
          </a:p>
        </p:txBody>
      </p:sp>
    </p:spTree>
    <p:extLst>
      <p:ext uri="{BB962C8B-B14F-4D97-AF65-F5344CB8AC3E}">
        <p14:creationId xmlns:p14="http://schemas.microsoft.com/office/powerpoint/2010/main" val="459769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Tax revenue also helps redistribute wealth to benefit lower-income families, student, seniors, and people with disabilities by funding social programs such as old age security, Canada child tax benefit, universal child care benefit, and working income tax benefit.</a:t>
            </a:r>
            <a:endParaRPr lang="en-US" sz="3200" dirty="0"/>
          </a:p>
        </p:txBody>
      </p:sp>
    </p:spTree>
    <p:extLst>
      <p:ext uri="{BB962C8B-B14F-4D97-AF65-F5344CB8AC3E}">
        <p14:creationId xmlns:p14="http://schemas.microsoft.com/office/powerpoint/2010/main" val="869388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Taxes</a:t>
            </a:r>
            <a:endParaRPr lang="en-US" dirty="0"/>
          </a:p>
        </p:txBody>
      </p:sp>
      <p:sp>
        <p:nvSpPr>
          <p:cNvPr id="3" name="Content Placeholder 2"/>
          <p:cNvSpPr>
            <a:spLocks noGrp="1"/>
          </p:cNvSpPr>
          <p:nvPr>
            <p:ph idx="1"/>
          </p:nvPr>
        </p:nvSpPr>
        <p:spPr/>
        <p:txBody>
          <a:bodyPr>
            <a:normAutofit/>
          </a:bodyPr>
          <a:lstStyle/>
          <a:p>
            <a:r>
              <a:rPr lang="en-US" sz="2800" dirty="0" smtClean="0"/>
              <a:t>GST/HST/PST</a:t>
            </a:r>
          </a:p>
          <a:p>
            <a:r>
              <a:rPr lang="en-US" sz="2800" dirty="0" smtClean="0"/>
              <a:t>Taxes are either direct or indirect</a:t>
            </a:r>
          </a:p>
          <a:p>
            <a:pPr lvl="1"/>
            <a:r>
              <a:rPr lang="en-US" sz="2400" b="1" dirty="0" smtClean="0"/>
              <a:t>Direct taxes: </a:t>
            </a:r>
            <a:r>
              <a:rPr lang="en-US" sz="2400" dirty="0" smtClean="0"/>
              <a:t>Are paid directly to the government. They include personal income tax, property tax, corporate tax, and estate tax</a:t>
            </a:r>
          </a:p>
          <a:p>
            <a:pPr lvl="1"/>
            <a:r>
              <a:rPr lang="en-US" sz="2400" b="1" dirty="0" smtClean="0"/>
              <a:t>Indirect taxes: </a:t>
            </a:r>
            <a:r>
              <a:rPr lang="en-US" sz="2400" dirty="0" smtClean="0"/>
              <a:t>Are paid to a third party (such as a retail store) who remits the tax to the government. They include sales tax, goods and services tax (GST), harmonized sales tax (HST), fuel tax, and tobacco tax</a:t>
            </a:r>
          </a:p>
        </p:txBody>
      </p:sp>
    </p:spTree>
    <p:extLst>
      <p:ext uri="{BB962C8B-B14F-4D97-AF65-F5344CB8AC3E}">
        <p14:creationId xmlns:p14="http://schemas.microsoft.com/office/powerpoint/2010/main" val="2219551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GST</a:t>
            </a:r>
            <a:endParaRPr lang="en-US" dirty="0"/>
          </a:p>
        </p:txBody>
      </p:sp>
      <p:sp>
        <p:nvSpPr>
          <p:cNvPr id="3" name="Content Placeholder 2"/>
          <p:cNvSpPr>
            <a:spLocks noGrp="1"/>
          </p:cNvSpPr>
          <p:nvPr>
            <p:ph idx="1"/>
          </p:nvPr>
        </p:nvSpPr>
        <p:spPr/>
        <p:txBody>
          <a:bodyPr/>
          <a:lstStyle/>
          <a:p>
            <a:r>
              <a:rPr lang="en-US" dirty="0" smtClean="0"/>
              <a:t>The Goods and Services Tax (GST) is a 5% tax that applies to most good and services in Canada. In some provinces there are two taxes: GST &amp; PST. Some provinces combine the two to make HST (harmonized sales tax)</a:t>
            </a:r>
          </a:p>
          <a:p>
            <a:r>
              <a:rPr lang="en-US" dirty="0" smtClean="0"/>
              <a:t>We pay GST on most of what we purchase:</a:t>
            </a:r>
          </a:p>
          <a:p>
            <a:pPr lvl="1"/>
            <a:r>
              <a:rPr lang="en-US" dirty="0" smtClean="0"/>
              <a:t>Groceries</a:t>
            </a:r>
          </a:p>
          <a:p>
            <a:pPr lvl="1"/>
            <a:r>
              <a:rPr lang="en-US" dirty="0" smtClean="0"/>
              <a:t>Banking Services</a:t>
            </a:r>
          </a:p>
          <a:p>
            <a:pPr lvl="1"/>
            <a:r>
              <a:rPr lang="en-US" dirty="0" smtClean="0"/>
              <a:t>Clothing</a:t>
            </a:r>
            <a:endParaRPr lang="en-US" dirty="0"/>
          </a:p>
        </p:txBody>
      </p:sp>
    </p:spTree>
    <p:extLst>
      <p:ext uri="{BB962C8B-B14F-4D97-AF65-F5344CB8AC3E}">
        <p14:creationId xmlns:p14="http://schemas.microsoft.com/office/powerpoint/2010/main" val="444900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Completing our Taxes</a:t>
            </a:r>
            <a:endParaRPr lang="en-US" dirty="0"/>
          </a:p>
        </p:txBody>
      </p:sp>
      <p:sp>
        <p:nvSpPr>
          <p:cNvPr id="3" name="Content Placeholder 2"/>
          <p:cNvSpPr>
            <a:spLocks noGrp="1"/>
          </p:cNvSpPr>
          <p:nvPr>
            <p:ph idx="1"/>
          </p:nvPr>
        </p:nvSpPr>
        <p:spPr/>
        <p:txBody>
          <a:bodyPr/>
          <a:lstStyle/>
          <a:p>
            <a:r>
              <a:rPr lang="en-US" dirty="0" smtClean="0"/>
              <a:t>Many different types of Services!</a:t>
            </a:r>
          </a:p>
          <a:p>
            <a:pPr lvl="1"/>
            <a:r>
              <a:rPr lang="en-US" dirty="0" smtClean="0"/>
              <a:t>Lots of Banking firms will offer to do your taxes for a cost</a:t>
            </a:r>
          </a:p>
          <a:p>
            <a:pPr lvl="1"/>
            <a:r>
              <a:rPr lang="en-US" dirty="0" smtClean="0"/>
              <a:t>College/University may have a program where the accounting students may do your taxes for you</a:t>
            </a:r>
          </a:p>
          <a:p>
            <a:pPr lvl="1"/>
            <a:r>
              <a:rPr lang="en-US" dirty="0" smtClean="0"/>
              <a:t>Paper forms</a:t>
            </a:r>
          </a:p>
          <a:p>
            <a:pPr lvl="1"/>
            <a:r>
              <a:rPr lang="en-US" dirty="0" smtClean="0"/>
              <a:t>Online Forms (last year more than 75% of income tax returns were filed electronically)</a:t>
            </a:r>
          </a:p>
          <a:p>
            <a:pPr lvl="2"/>
            <a:r>
              <a:rPr lang="en-US" dirty="0" err="1" smtClean="0"/>
              <a:t>Netfile</a:t>
            </a:r>
            <a:r>
              <a:rPr lang="en-US" dirty="0" smtClean="0"/>
              <a:t> (</a:t>
            </a:r>
            <a:r>
              <a:rPr lang="en-US" dirty="0" smtClean="0">
                <a:hlinkClick r:id="rId2"/>
              </a:rPr>
              <a:t>www.netfile.gc.ca</a:t>
            </a:r>
            <a:r>
              <a:rPr lang="en-US" dirty="0" smtClean="0"/>
              <a:t>)</a:t>
            </a:r>
          </a:p>
          <a:p>
            <a:pPr lvl="2"/>
            <a:endParaRPr lang="en-US" dirty="0"/>
          </a:p>
          <a:p>
            <a:pPr lvl="2"/>
            <a:r>
              <a:rPr lang="en-US" dirty="0" smtClean="0">
                <a:hlinkClick r:id="rId3"/>
              </a:rPr>
              <a:t>www.cra.gc.ca/videogallery</a:t>
            </a:r>
            <a:r>
              <a:rPr lang="en-US" smtClean="0"/>
              <a:t> </a:t>
            </a:r>
            <a:endParaRPr lang="en-US" dirty="0"/>
          </a:p>
        </p:txBody>
      </p:sp>
    </p:spTree>
    <p:extLst>
      <p:ext uri="{BB962C8B-B14F-4D97-AF65-F5344CB8AC3E}">
        <p14:creationId xmlns:p14="http://schemas.microsoft.com/office/powerpoint/2010/main" val="13860177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907</TotalTime>
  <Words>633</Words>
  <Application>Microsoft Macintosh PowerPoint</Application>
  <PresentationFormat>On-screen Show (4:3)</PresentationFormat>
  <Paragraphs>40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Taxes</vt:lpstr>
      <vt:lpstr>What are taxes?</vt:lpstr>
      <vt:lpstr>Important Definitions</vt:lpstr>
      <vt:lpstr>History of Taxes</vt:lpstr>
      <vt:lpstr>Canada’s Tax System </vt:lpstr>
      <vt:lpstr>PowerPoint Presentation</vt:lpstr>
      <vt:lpstr>Types of Taxes</vt:lpstr>
      <vt:lpstr>GST</vt:lpstr>
      <vt:lpstr>Completing our Taxes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Taxes</dc:title>
  <dc:creator>Mary Wauters</dc:creator>
  <cp:lastModifiedBy>Mary Wauters</cp:lastModifiedBy>
  <cp:revision>9</cp:revision>
  <dcterms:created xsi:type="dcterms:W3CDTF">2015-10-27T02:10:45Z</dcterms:created>
  <dcterms:modified xsi:type="dcterms:W3CDTF">2015-10-27T17:17:55Z</dcterms:modified>
</cp:coreProperties>
</file>