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20"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93CDB-DD76-A248-9FB2-448171F6888F}" type="datetimeFigureOut">
              <a:rPr lang="en-US" smtClean="0"/>
              <a:t>15-09-08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06DFC-3786-D644-A066-5D6138F6FA7A}" type="slidenum">
              <a:rPr lang="en-US" smtClean="0"/>
              <a:t>‹#›</a:t>
            </a:fld>
            <a:endParaRPr lang="en-US"/>
          </a:p>
        </p:txBody>
      </p:sp>
    </p:spTree>
    <p:extLst>
      <p:ext uri="{BB962C8B-B14F-4D97-AF65-F5344CB8AC3E}">
        <p14:creationId xmlns:p14="http://schemas.microsoft.com/office/powerpoint/2010/main" val="748404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5 Values you have</a:t>
            </a:r>
          </a:p>
          <a:p>
            <a:r>
              <a:rPr lang="en-US" dirty="0" smtClean="0"/>
              <a:t>List</a:t>
            </a:r>
            <a:r>
              <a:rPr lang="en-US" baseline="0" dirty="0" smtClean="0"/>
              <a:t> 5 Values you would have of a work place</a:t>
            </a:r>
            <a:endParaRPr lang="en-US" dirty="0"/>
          </a:p>
        </p:txBody>
      </p:sp>
      <p:sp>
        <p:nvSpPr>
          <p:cNvPr id="4" name="Slide Number Placeholder 3"/>
          <p:cNvSpPr>
            <a:spLocks noGrp="1"/>
          </p:cNvSpPr>
          <p:nvPr>
            <p:ph type="sldNum" sz="quarter" idx="10"/>
          </p:nvPr>
        </p:nvSpPr>
        <p:spPr/>
        <p:txBody>
          <a:bodyPr/>
          <a:lstStyle/>
          <a:p>
            <a:fld id="{70106DFC-3786-D644-A066-5D6138F6FA7A}" type="slidenum">
              <a:rPr lang="en-US" smtClean="0"/>
              <a:t>2</a:t>
            </a:fld>
            <a:endParaRPr lang="en-US"/>
          </a:p>
        </p:txBody>
      </p:sp>
    </p:spTree>
    <p:extLst>
      <p:ext uri="{BB962C8B-B14F-4D97-AF65-F5344CB8AC3E}">
        <p14:creationId xmlns:p14="http://schemas.microsoft.com/office/powerpoint/2010/main" val="320114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5</a:t>
            </a:r>
            <a:r>
              <a:rPr lang="en-US" baseline="0" dirty="0" smtClean="0"/>
              <a:t> </a:t>
            </a:r>
            <a:r>
              <a:rPr lang="en-US" dirty="0" smtClean="0"/>
              <a:t>Skills</a:t>
            </a:r>
            <a:r>
              <a:rPr lang="en-US" baseline="0" dirty="0" smtClean="0"/>
              <a:t> you have that you do very well</a:t>
            </a:r>
            <a:endParaRPr lang="en-US" dirty="0"/>
          </a:p>
        </p:txBody>
      </p:sp>
      <p:sp>
        <p:nvSpPr>
          <p:cNvPr id="4" name="Slide Number Placeholder 3"/>
          <p:cNvSpPr>
            <a:spLocks noGrp="1"/>
          </p:cNvSpPr>
          <p:nvPr>
            <p:ph type="sldNum" sz="quarter" idx="10"/>
          </p:nvPr>
        </p:nvSpPr>
        <p:spPr/>
        <p:txBody>
          <a:bodyPr/>
          <a:lstStyle/>
          <a:p>
            <a:fld id="{70106DFC-3786-D644-A066-5D6138F6FA7A}" type="slidenum">
              <a:rPr lang="en-US" smtClean="0"/>
              <a:t>3</a:t>
            </a:fld>
            <a:endParaRPr lang="en-US"/>
          </a:p>
        </p:txBody>
      </p:sp>
    </p:spTree>
    <p:extLst>
      <p:ext uri="{BB962C8B-B14F-4D97-AF65-F5344CB8AC3E}">
        <p14:creationId xmlns:p14="http://schemas.microsoft.com/office/powerpoint/2010/main" val="127698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Handout</a:t>
            </a:r>
            <a:endParaRPr lang="en-US" dirty="0"/>
          </a:p>
        </p:txBody>
      </p:sp>
      <p:sp>
        <p:nvSpPr>
          <p:cNvPr id="4" name="Slide Number Placeholder 3"/>
          <p:cNvSpPr>
            <a:spLocks noGrp="1"/>
          </p:cNvSpPr>
          <p:nvPr>
            <p:ph type="sldNum" sz="quarter" idx="10"/>
          </p:nvPr>
        </p:nvSpPr>
        <p:spPr/>
        <p:txBody>
          <a:bodyPr/>
          <a:lstStyle/>
          <a:p>
            <a:fld id="{70106DFC-3786-D644-A066-5D6138F6FA7A}" type="slidenum">
              <a:rPr lang="en-US" smtClean="0"/>
              <a:t>4</a:t>
            </a:fld>
            <a:endParaRPr lang="en-US"/>
          </a:p>
        </p:txBody>
      </p:sp>
    </p:spTree>
    <p:extLst>
      <p:ext uri="{BB962C8B-B14F-4D97-AF65-F5344CB8AC3E}">
        <p14:creationId xmlns:p14="http://schemas.microsoft.com/office/powerpoint/2010/main" val="393797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06DFC-3786-D644-A066-5D6138F6FA7A}" type="slidenum">
              <a:rPr lang="en-US" smtClean="0"/>
              <a:t>7</a:t>
            </a:fld>
            <a:endParaRPr lang="en-US"/>
          </a:p>
        </p:txBody>
      </p:sp>
    </p:spTree>
    <p:extLst>
      <p:ext uri="{BB962C8B-B14F-4D97-AF65-F5344CB8AC3E}">
        <p14:creationId xmlns:p14="http://schemas.microsoft.com/office/powerpoint/2010/main" val="317858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06DFC-3786-D644-A066-5D6138F6FA7A}" type="slidenum">
              <a:rPr lang="en-US" smtClean="0"/>
              <a:t>13</a:t>
            </a:fld>
            <a:endParaRPr lang="en-US"/>
          </a:p>
        </p:txBody>
      </p:sp>
    </p:spTree>
    <p:extLst>
      <p:ext uri="{BB962C8B-B14F-4D97-AF65-F5344CB8AC3E}">
        <p14:creationId xmlns:p14="http://schemas.microsoft.com/office/powerpoint/2010/main" val="20749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15-09-08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15-09-08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15-09-08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15-09-08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15-09-08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15-09-08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15-09-08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15-09-08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Aagpdrnx-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tube.com/watch?v=l-gQLqv9f4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 Values &amp; Goal Setting</a:t>
            </a:r>
            <a:endParaRPr lang="en-US" dirty="0"/>
          </a:p>
        </p:txBody>
      </p:sp>
      <p:sp>
        <p:nvSpPr>
          <p:cNvPr id="3" name="Subtitle 2"/>
          <p:cNvSpPr>
            <a:spLocks noGrp="1"/>
          </p:cNvSpPr>
          <p:nvPr>
            <p:ph type="subTitle" idx="1"/>
          </p:nvPr>
        </p:nvSpPr>
        <p:spPr/>
        <p:txBody>
          <a:bodyPr/>
          <a:lstStyle/>
          <a:p>
            <a:r>
              <a:rPr lang="en-US" dirty="0" smtClean="0"/>
              <a:t>CALM 20</a:t>
            </a:r>
            <a:endParaRPr lang="en-US" dirty="0"/>
          </a:p>
        </p:txBody>
      </p:sp>
    </p:spTree>
    <p:extLst>
      <p:ext uri="{BB962C8B-B14F-4D97-AF65-F5344CB8AC3E}">
        <p14:creationId xmlns:p14="http://schemas.microsoft.com/office/powerpoint/2010/main" val="382916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Attainable</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It </a:t>
            </a:r>
            <a:r>
              <a:rPr lang="en-US" sz="3200" dirty="0"/>
              <a:t>is critical for your goals to be attainable. Before setting a goal to run a marathon, you may want to set a goal to run five miles. If you set goals which feel too far out of reach, it may be difficult for you to commit to the goal in the long term.</a:t>
            </a:r>
            <a:endParaRPr lang="en-US" sz="3200" dirty="0"/>
          </a:p>
        </p:txBody>
      </p:sp>
    </p:spTree>
    <p:extLst>
      <p:ext uri="{BB962C8B-B14F-4D97-AF65-F5344CB8AC3E}">
        <p14:creationId xmlns:p14="http://schemas.microsoft.com/office/powerpoint/2010/main" val="168277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R=Relevant</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Relevant </a:t>
            </a:r>
            <a:r>
              <a:rPr lang="en-US" sz="3200" dirty="0"/>
              <a:t>goals are realistic but will still push you to grow. Such goals are challenging but not overwhelming. For example, an unrealistic goal would be to never eat sweets again. A realistic goal is to eat dessert only one day per week.</a:t>
            </a:r>
            <a:endParaRPr lang="en-US" sz="3200" dirty="0"/>
          </a:p>
        </p:txBody>
      </p:sp>
    </p:spTree>
    <p:extLst>
      <p:ext uri="{BB962C8B-B14F-4D97-AF65-F5344CB8AC3E}">
        <p14:creationId xmlns:p14="http://schemas.microsoft.com/office/powerpoint/2010/main" val="1770379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 Time-Bound</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Being </a:t>
            </a:r>
            <a:r>
              <a:rPr lang="en-US" sz="3200" dirty="0"/>
              <a:t>time-bound means that you set a set frame for your goal. Your goal is for the next day, week, year, or five years.</a:t>
            </a:r>
            <a:endParaRPr lang="en-US" sz="3200" dirty="0"/>
          </a:p>
        </p:txBody>
      </p:sp>
    </p:spTree>
    <p:extLst>
      <p:ext uri="{BB962C8B-B14F-4D97-AF65-F5344CB8AC3E}">
        <p14:creationId xmlns:p14="http://schemas.microsoft.com/office/powerpoint/2010/main" val="8679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This…</a:t>
            </a:r>
            <a:endParaRPr lang="en-US" dirty="0"/>
          </a:p>
        </p:txBody>
      </p:sp>
      <p:pic>
        <p:nvPicPr>
          <p:cNvPr id="4" name="Content Placeholder 3" descr="iStock_000011611498Small.jpg"/>
          <p:cNvPicPr>
            <a:picLocks noGrp="1" noChangeAspect="1"/>
          </p:cNvPicPr>
          <p:nvPr>
            <p:ph idx="1"/>
          </p:nvPr>
        </p:nvPicPr>
        <p:blipFill>
          <a:blip r:embed="rId3">
            <a:extLst>
              <a:ext uri="{28A0092B-C50C-407E-A947-70E740481C1C}">
                <a14:useLocalDpi xmlns:a14="http://schemas.microsoft.com/office/drawing/2010/main" val="0"/>
              </a:ext>
            </a:extLst>
          </a:blip>
          <a:srcRect l="-18459" r="-18459"/>
          <a:stretch>
            <a:fillRect/>
          </a:stretch>
        </p:blipFill>
        <p:spPr>
          <a:xfrm>
            <a:off x="0" y="1600201"/>
            <a:ext cx="9143999" cy="4862252"/>
          </a:xfrm>
        </p:spPr>
      </p:pic>
    </p:spTree>
    <p:extLst>
      <p:ext uri="{BB962C8B-B14F-4D97-AF65-F5344CB8AC3E}">
        <p14:creationId xmlns:p14="http://schemas.microsoft.com/office/powerpoint/2010/main" val="405481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Goals</a:t>
            </a:r>
            <a:endParaRPr lang="en-US" dirty="0"/>
          </a:p>
        </p:txBody>
      </p:sp>
      <p:sp>
        <p:nvSpPr>
          <p:cNvPr id="3" name="Content Placeholder 2"/>
          <p:cNvSpPr>
            <a:spLocks noGrp="1"/>
          </p:cNvSpPr>
          <p:nvPr>
            <p:ph idx="1"/>
          </p:nvPr>
        </p:nvSpPr>
        <p:spPr/>
        <p:txBody>
          <a:bodyPr>
            <a:noAutofit/>
          </a:bodyPr>
          <a:lstStyle/>
          <a:p>
            <a:r>
              <a:rPr lang="en-US" sz="2800" dirty="0"/>
              <a:t>A </a:t>
            </a:r>
            <a:r>
              <a:rPr lang="en-US" sz="2800" b="1" dirty="0"/>
              <a:t>short-term goal</a:t>
            </a:r>
            <a:r>
              <a:rPr lang="en-US" sz="2800" dirty="0"/>
              <a:t> is something you want to do in the near future. The near future can mean today, this week, this month, or even this year. A short-term goal is something you want to accomplish soon.</a:t>
            </a:r>
          </a:p>
          <a:p>
            <a:r>
              <a:rPr lang="en-US" sz="2800" dirty="0"/>
              <a:t>A short term goal is a goal you can achieve in </a:t>
            </a:r>
            <a:r>
              <a:rPr lang="en-US" sz="2800" b="1" dirty="0" smtClean="0"/>
              <a:t>6-12 </a:t>
            </a:r>
            <a:r>
              <a:rPr lang="en-US" sz="2800" b="1" dirty="0"/>
              <a:t>months or less</a:t>
            </a:r>
            <a:r>
              <a:rPr lang="en-US" sz="2800" dirty="0"/>
              <a:t>. Examples </a:t>
            </a:r>
            <a:r>
              <a:rPr lang="en-US" sz="2800" dirty="0" smtClean="0"/>
              <a:t>include:</a:t>
            </a:r>
          </a:p>
          <a:p>
            <a:pPr lvl="2"/>
            <a:r>
              <a:rPr lang="en-US" sz="2400" dirty="0" smtClean="0"/>
              <a:t>Take </a:t>
            </a:r>
            <a:r>
              <a:rPr lang="en-US" sz="2400" dirty="0"/>
              <a:t>a </a:t>
            </a:r>
            <a:r>
              <a:rPr lang="en-US" sz="2400" dirty="0" smtClean="0"/>
              <a:t>class</a:t>
            </a:r>
          </a:p>
          <a:p>
            <a:pPr lvl="2"/>
            <a:r>
              <a:rPr lang="en-US" sz="2400" dirty="0" smtClean="0"/>
              <a:t>Buy a new Phone</a:t>
            </a:r>
            <a:endParaRPr lang="en-US" sz="2400" dirty="0"/>
          </a:p>
        </p:txBody>
      </p:sp>
    </p:spTree>
    <p:extLst>
      <p:ext uri="{BB962C8B-B14F-4D97-AF65-F5344CB8AC3E}">
        <p14:creationId xmlns:p14="http://schemas.microsoft.com/office/powerpoint/2010/main" val="67821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Goals</a:t>
            </a:r>
            <a:endParaRPr lang="en-US" dirty="0"/>
          </a:p>
        </p:txBody>
      </p:sp>
      <p:sp>
        <p:nvSpPr>
          <p:cNvPr id="3" name="Content Placeholder 2"/>
          <p:cNvSpPr>
            <a:spLocks noGrp="1"/>
          </p:cNvSpPr>
          <p:nvPr>
            <p:ph idx="1"/>
          </p:nvPr>
        </p:nvSpPr>
        <p:spPr/>
        <p:txBody>
          <a:bodyPr>
            <a:normAutofit/>
          </a:bodyPr>
          <a:lstStyle/>
          <a:p>
            <a:r>
              <a:rPr lang="en-US" sz="2800" dirty="0"/>
              <a:t>A </a:t>
            </a:r>
            <a:r>
              <a:rPr lang="en-US" sz="2800" b="1" dirty="0"/>
              <a:t>long-term goal</a:t>
            </a:r>
            <a:r>
              <a:rPr lang="en-US" sz="2800" dirty="0"/>
              <a:t> is something you want to do further in the future. Long-term goals require time and planning. They are not something you can do this week or even this year. Long-term goals usually </a:t>
            </a:r>
            <a:r>
              <a:rPr lang="en-US" sz="2800" b="1" dirty="0"/>
              <a:t>take 12 months or more</a:t>
            </a:r>
            <a:r>
              <a:rPr lang="en-US" sz="2800" dirty="0"/>
              <a:t> to achieve.</a:t>
            </a:r>
          </a:p>
          <a:p>
            <a:r>
              <a:rPr lang="en-US" sz="2800" dirty="0"/>
              <a:t>Here are examples of goals that can take several years to </a:t>
            </a:r>
            <a:r>
              <a:rPr lang="en-US" sz="2800" dirty="0" smtClean="0"/>
              <a:t>achieve:</a:t>
            </a:r>
          </a:p>
          <a:p>
            <a:pPr lvl="2"/>
            <a:r>
              <a:rPr lang="en-US" sz="2400" dirty="0" smtClean="0"/>
              <a:t>Graduate </a:t>
            </a:r>
            <a:r>
              <a:rPr lang="en-US" sz="2400" dirty="0"/>
              <a:t>from college</a:t>
            </a:r>
            <a:endParaRPr lang="en-US" sz="2400" dirty="0"/>
          </a:p>
        </p:txBody>
      </p:sp>
    </p:spTree>
    <p:extLst>
      <p:ext uri="{BB962C8B-B14F-4D97-AF65-F5344CB8AC3E}">
        <p14:creationId xmlns:p14="http://schemas.microsoft.com/office/powerpoint/2010/main" val="3739341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Make 4 SMART goals for career planning</a:t>
            </a:r>
          </a:p>
          <a:p>
            <a:r>
              <a:rPr lang="en-US" sz="3200" dirty="0" smtClean="0"/>
              <a:t>2 Short term &amp; 2 Long term</a:t>
            </a:r>
          </a:p>
          <a:p>
            <a:pPr marL="0" indent="0">
              <a:buNone/>
            </a:pPr>
            <a:endParaRPr lang="en-US" sz="3200" dirty="0" smtClean="0"/>
          </a:p>
        </p:txBody>
      </p:sp>
      <p:pic>
        <p:nvPicPr>
          <p:cNvPr id="4" name="Picture 3" descr="bigstock-Businessman-dream-at-coffee-br-52366627-300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205" y="3097521"/>
            <a:ext cx="3016431" cy="3016431"/>
          </a:xfrm>
          <a:prstGeom prst="rect">
            <a:avLst/>
          </a:prstGeom>
        </p:spPr>
      </p:pic>
    </p:spTree>
    <p:extLst>
      <p:ext uri="{BB962C8B-B14F-4D97-AF65-F5344CB8AC3E}">
        <p14:creationId xmlns:p14="http://schemas.microsoft.com/office/powerpoint/2010/main" val="386976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Choose a Career</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r>
              <a:rPr lang="en-US" dirty="0" smtClean="0">
                <a:hlinkClick r:id="rId2"/>
              </a:rPr>
              <a:t>https</a:t>
            </a:r>
            <a:r>
              <a:rPr lang="en-US" dirty="0">
                <a:hlinkClick r:id="rId2"/>
              </a:rPr>
              <a:t>://www.youtube.com/watch?v=BAagpdrnx-</a:t>
            </a:r>
            <a:r>
              <a:rPr lang="en-US" dirty="0" smtClean="0">
                <a:hlinkClick r:id="rId2"/>
              </a:rPr>
              <a:t>w</a:t>
            </a:r>
            <a:r>
              <a:rPr lang="en-US" dirty="0" smtClean="0"/>
              <a:t> </a:t>
            </a:r>
            <a:endParaRPr lang="en-US" dirty="0"/>
          </a:p>
        </p:txBody>
      </p:sp>
    </p:spTree>
    <p:extLst>
      <p:ext uri="{BB962C8B-B14F-4D97-AF65-F5344CB8AC3E}">
        <p14:creationId xmlns:p14="http://schemas.microsoft.com/office/powerpoint/2010/main" val="208273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p:txBody>
          <a:bodyPr>
            <a:normAutofit/>
          </a:bodyPr>
          <a:lstStyle/>
          <a:p>
            <a:r>
              <a:rPr lang="en-US" sz="3200" b="1" dirty="0">
                <a:hlinkClick r:id="rId3"/>
              </a:rPr>
              <a:t>https://www.youtube.com/watch?v=l-</a:t>
            </a:r>
            <a:r>
              <a:rPr lang="en-US" sz="3200" b="1" dirty="0" smtClean="0">
                <a:hlinkClick r:id="rId3"/>
              </a:rPr>
              <a:t>gQLqv9f4o</a:t>
            </a:r>
            <a:r>
              <a:rPr lang="en-US" sz="3200" b="1" dirty="0" smtClean="0"/>
              <a:t> </a:t>
            </a:r>
            <a:endParaRPr lang="en-US" sz="3200" b="1" dirty="0"/>
          </a:p>
          <a:p>
            <a:r>
              <a:rPr lang="en-US" sz="3200" b="1" dirty="0" smtClean="0"/>
              <a:t>Values: </a:t>
            </a:r>
            <a:r>
              <a:rPr lang="en-US" sz="3200" dirty="0" smtClean="0"/>
              <a:t>What you believe in</a:t>
            </a:r>
          </a:p>
          <a:p>
            <a:endParaRPr lang="en-US" sz="3200" dirty="0"/>
          </a:p>
          <a:p>
            <a:r>
              <a:rPr lang="en-US" sz="3200" b="1" dirty="0" smtClean="0"/>
              <a:t>Work Values: </a:t>
            </a:r>
            <a:r>
              <a:rPr lang="en-US" sz="3200" dirty="0" smtClean="0"/>
              <a:t>Those qualities in a work situation that are important to people</a:t>
            </a:r>
            <a:endParaRPr lang="en-US" sz="3200" dirty="0"/>
          </a:p>
        </p:txBody>
      </p:sp>
    </p:spTree>
    <p:extLst>
      <p:ext uri="{BB962C8B-B14F-4D97-AF65-F5344CB8AC3E}">
        <p14:creationId xmlns:p14="http://schemas.microsoft.com/office/powerpoint/2010/main" val="283068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17500"/>
            <a:ext cx="8042276" cy="873032"/>
          </a:xfrm>
        </p:spPr>
        <p:txBody>
          <a:bodyPr/>
          <a:lstStyle/>
          <a:p>
            <a:r>
              <a:rPr lang="en-US" dirty="0" smtClean="0"/>
              <a:t>Skills</a:t>
            </a:r>
            <a:endParaRPr lang="en-US" dirty="0"/>
          </a:p>
        </p:txBody>
      </p:sp>
      <p:sp>
        <p:nvSpPr>
          <p:cNvPr id="3" name="Content Placeholder 2"/>
          <p:cNvSpPr>
            <a:spLocks noGrp="1"/>
          </p:cNvSpPr>
          <p:nvPr>
            <p:ph idx="1"/>
          </p:nvPr>
        </p:nvSpPr>
        <p:spPr/>
        <p:txBody>
          <a:bodyPr>
            <a:noAutofit/>
          </a:bodyPr>
          <a:lstStyle/>
          <a:p>
            <a:r>
              <a:rPr lang="en-US" sz="3200" b="1" dirty="0" smtClean="0"/>
              <a:t>Skills: </a:t>
            </a:r>
            <a:r>
              <a:rPr lang="en-US" sz="3200" dirty="0" smtClean="0"/>
              <a:t>The learned ability to do things well</a:t>
            </a:r>
            <a:endParaRPr lang="en-US" sz="3200" dirty="0"/>
          </a:p>
          <a:p>
            <a:r>
              <a:rPr lang="en-US" sz="3200" b="1" dirty="0" smtClean="0"/>
              <a:t>Transferable Skills</a:t>
            </a:r>
            <a:r>
              <a:rPr lang="en-US" sz="3200" dirty="0" smtClean="0"/>
              <a:t>: The learned skills that you can take and use from job to job/career. (ex. Researching, analyzing, measuring, presenting, organizing, delegating, writing, speaking etc.)</a:t>
            </a:r>
            <a:endParaRPr lang="en-US" sz="3200" dirty="0"/>
          </a:p>
        </p:txBody>
      </p:sp>
    </p:spTree>
    <p:extLst>
      <p:ext uri="{BB962C8B-B14F-4D97-AF65-F5344CB8AC3E}">
        <p14:creationId xmlns:p14="http://schemas.microsoft.com/office/powerpoint/2010/main" val="277654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b="1" dirty="0" smtClean="0"/>
              <a:t>Abilities: </a:t>
            </a:r>
            <a:r>
              <a:rPr lang="en-US" sz="3200" dirty="0" smtClean="0"/>
              <a:t>Natural talents or skills that you have learned to do</a:t>
            </a:r>
          </a:p>
          <a:p>
            <a:endParaRPr lang="en-US" sz="3200" dirty="0"/>
          </a:p>
          <a:p>
            <a:r>
              <a:rPr lang="en-US" sz="3200" b="1" dirty="0" smtClean="0"/>
              <a:t>Interests: </a:t>
            </a:r>
            <a:r>
              <a:rPr lang="en-US" sz="3200" dirty="0" smtClean="0"/>
              <a:t>The things that you enjoy doing or would like to learn how to do </a:t>
            </a:r>
            <a:endParaRPr lang="en-US" sz="3200" dirty="0"/>
          </a:p>
        </p:txBody>
      </p:sp>
    </p:spTree>
    <p:extLst>
      <p:ext uri="{BB962C8B-B14F-4D97-AF65-F5344CB8AC3E}">
        <p14:creationId xmlns:p14="http://schemas.microsoft.com/office/powerpoint/2010/main" val="290231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3200" dirty="0" smtClean="0"/>
          </a:p>
          <a:p>
            <a:endParaRPr lang="en-US" sz="3200" dirty="0"/>
          </a:p>
          <a:p>
            <a:r>
              <a:rPr lang="en-US" sz="3200" dirty="0" smtClean="0"/>
              <a:t>Personal Interest Survey</a:t>
            </a:r>
            <a:endParaRPr lang="en-US" sz="3200" dirty="0"/>
          </a:p>
        </p:txBody>
      </p:sp>
    </p:spTree>
    <p:extLst>
      <p:ext uri="{BB962C8B-B14F-4D97-AF65-F5344CB8AC3E}">
        <p14:creationId xmlns:p14="http://schemas.microsoft.com/office/powerpoint/2010/main" val="425601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a:t>
            </a:r>
            <a:endParaRPr lang="en-US" dirty="0"/>
          </a:p>
        </p:txBody>
      </p:sp>
      <p:sp>
        <p:nvSpPr>
          <p:cNvPr id="3" name="Content Placeholder 2"/>
          <p:cNvSpPr>
            <a:spLocks noGrp="1"/>
          </p:cNvSpPr>
          <p:nvPr>
            <p:ph idx="1"/>
          </p:nvPr>
        </p:nvSpPr>
        <p:spPr/>
        <p:txBody>
          <a:bodyPr>
            <a:normAutofit/>
          </a:bodyPr>
          <a:lstStyle/>
          <a:p>
            <a:endParaRPr lang="en-US" sz="3200" dirty="0" smtClean="0"/>
          </a:p>
          <a:p>
            <a:endParaRPr lang="en-US" sz="3200" dirty="0"/>
          </a:p>
          <a:p>
            <a:r>
              <a:rPr lang="en-US" sz="3200" dirty="0" smtClean="0"/>
              <a:t>Why is Goal setting Important?</a:t>
            </a:r>
            <a:endParaRPr lang="en-US" sz="3200" dirty="0"/>
          </a:p>
        </p:txBody>
      </p:sp>
    </p:spTree>
    <p:extLst>
      <p:ext uri="{BB962C8B-B14F-4D97-AF65-F5344CB8AC3E}">
        <p14:creationId xmlns:p14="http://schemas.microsoft.com/office/powerpoint/2010/main" val="31897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0234"/>
            <a:ext cx="8042276" cy="809532"/>
          </a:xfrm>
        </p:spPr>
        <p:txBody>
          <a:bodyPr/>
          <a:lstStyle/>
          <a:p>
            <a:r>
              <a:rPr lang="en-US" dirty="0" smtClean="0"/>
              <a:t>How do you Goal Set?</a:t>
            </a:r>
            <a:endParaRPr lang="en-US" dirty="0"/>
          </a:p>
        </p:txBody>
      </p:sp>
      <p:pic>
        <p:nvPicPr>
          <p:cNvPr id="4" name="Content Placeholder 3" descr="iStock_000009376848Small3.jpg"/>
          <p:cNvPicPr>
            <a:picLocks noGrp="1" noChangeAspect="1"/>
          </p:cNvPicPr>
          <p:nvPr>
            <p:ph idx="1"/>
          </p:nvPr>
        </p:nvPicPr>
        <p:blipFill>
          <a:blip r:embed="rId3">
            <a:extLst>
              <a:ext uri="{28A0092B-C50C-407E-A947-70E740481C1C}">
                <a14:useLocalDpi xmlns:a14="http://schemas.microsoft.com/office/drawing/2010/main" val="0"/>
              </a:ext>
            </a:extLst>
          </a:blip>
          <a:srcRect l="-53327" r="-53327"/>
          <a:stretch>
            <a:fillRect/>
          </a:stretch>
        </p:blipFill>
        <p:spPr>
          <a:xfrm>
            <a:off x="338667" y="1340882"/>
            <a:ext cx="8252883" cy="5416483"/>
          </a:xfrm>
        </p:spPr>
      </p:pic>
    </p:spTree>
    <p:extLst>
      <p:ext uri="{BB962C8B-B14F-4D97-AF65-F5344CB8AC3E}">
        <p14:creationId xmlns:p14="http://schemas.microsoft.com/office/powerpoint/2010/main" val="149768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Specific</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Specific </a:t>
            </a:r>
            <a:r>
              <a:rPr lang="en-US" sz="3200" dirty="0"/>
              <a:t>goals will help you focus your efforts. For example, a non-specific goal is “I will do better academically.” A specific goal is “I will improve my writing skills by going to the Writing Center.</a:t>
            </a:r>
            <a:endParaRPr lang="en-US" sz="3200" dirty="0"/>
          </a:p>
        </p:txBody>
      </p:sp>
    </p:spTree>
    <p:extLst>
      <p:ext uri="{BB962C8B-B14F-4D97-AF65-F5344CB8AC3E}">
        <p14:creationId xmlns:p14="http://schemas.microsoft.com/office/powerpoint/2010/main" val="301718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Measureable</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Measurable </a:t>
            </a:r>
            <a:r>
              <a:rPr lang="en-US" sz="3200" dirty="0"/>
              <a:t>goals include clear criteria to measure your progress. For example, a measurable goal may be to “Attend a study group every Tuesday night for the next five weeks.”</a:t>
            </a:r>
            <a:endParaRPr lang="en-US" sz="3200" dirty="0"/>
          </a:p>
        </p:txBody>
      </p:sp>
    </p:spTree>
    <p:extLst>
      <p:ext uri="{BB962C8B-B14F-4D97-AF65-F5344CB8AC3E}">
        <p14:creationId xmlns:p14="http://schemas.microsoft.com/office/powerpoint/2010/main" val="3829368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768</TotalTime>
  <Words>585</Words>
  <Application>Microsoft Macintosh PowerPoint</Application>
  <PresentationFormat>On-screen Show (4:3)</PresentationFormat>
  <Paragraphs>61</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Breeze</vt:lpstr>
      <vt:lpstr>Personal Values &amp; Goal Setting</vt:lpstr>
      <vt:lpstr>Values</vt:lpstr>
      <vt:lpstr>Skills</vt:lpstr>
      <vt:lpstr>PowerPoint Presentation</vt:lpstr>
      <vt:lpstr>PowerPoint Presentation</vt:lpstr>
      <vt:lpstr>Goal Setting</vt:lpstr>
      <vt:lpstr>How do you Goal Set?</vt:lpstr>
      <vt:lpstr>S= Specific</vt:lpstr>
      <vt:lpstr>M= Measureable</vt:lpstr>
      <vt:lpstr>A= Attainable</vt:lpstr>
      <vt:lpstr>R=Relevant</vt:lpstr>
      <vt:lpstr>T= Time-Bound</vt:lpstr>
      <vt:lpstr>Avoid This…</vt:lpstr>
      <vt:lpstr>Short Term Goals</vt:lpstr>
      <vt:lpstr>Long Term Goals</vt:lpstr>
      <vt:lpstr>PowerPoint Presentation</vt:lpstr>
      <vt:lpstr>How to Choose a Career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Values &amp; Goal Setting</dc:title>
  <dc:creator>Mary Wauters</dc:creator>
  <cp:lastModifiedBy>Mary Wauters</cp:lastModifiedBy>
  <cp:revision>9</cp:revision>
  <dcterms:created xsi:type="dcterms:W3CDTF">2015-09-09T03:20:57Z</dcterms:created>
  <dcterms:modified xsi:type="dcterms:W3CDTF">2015-09-09T16:08:57Z</dcterms:modified>
</cp:coreProperties>
</file>