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2" d="100"/>
          <a:sy n="42" d="100"/>
        </p:scale>
        <p:origin x="-14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5E5564-8706-004F-B2A4-D09FF7BE096C}" type="datetimeFigureOut">
              <a:rPr lang="en-US" smtClean="0"/>
              <a:t>15-10-22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6554F8-FD0F-1B4A-9560-44602FA40806}" type="slidenum">
              <a:rPr lang="en-US" smtClean="0"/>
              <a:t>‹#›</a:t>
            </a:fld>
            <a:endParaRPr lang="en-US"/>
          </a:p>
        </p:txBody>
      </p:sp>
    </p:spTree>
    <p:extLst>
      <p:ext uri="{BB962C8B-B14F-4D97-AF65-F5344CB8AC3E}">
        <p14:creationId xmlns:p14="http://schemas.microsoft.com/office/powerpoint/2010/main" val="28091620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a:t>
            </a:r>
            <a:r>
              <a:rPr lang="en-US" baseline="0" dirty="0" smtClean="0"/>
              <a:t> out Worksheet. Have students fill in information on the following types of loans (independent research)</a:t>
            </a:r>
            <a:endParaRPr lang="en-US" dirty="0"/>
          </a:p>
        </p:txBody>
      </p:sp>
      <p:sp>
        <p:nvSpPr>
          <p:cNvPr id="4" name="Slide Number Placeholder 3"/>
          <p:cNvSpPr>
            <a:spLocks noGrp="1"/>
          </p:cNvSpPr>
          <p:nvPr>
            <p:ph type="sldNum" sz="quarter" idx="10"/>
          </p:nvPr>
        </p:nvSpPr>
        <p:spPr/>
        <p:txBody>
          <a:bodyPr/>
          <a:lstStyle/>
          <a:p>
            <a:fld id="{ED6554F8-FD0F-1B4A-9560-44602FA40806}" type="slidenum">
              <a:rPr lang="en-US" smtClean="0"/>
              <a:t>2</a:t>
            </a:fld>
            <a:endParaRPr lang="en-US"/>
          </a:p>
        </p:txBody>
      </p:sp>
    </p:spTree>
    <p:extLst>
      <p:ext uri="{BB962C8B-B14F-4D97-AF65-F5344CB8AC3E}">
        <p14:creationId xmlns:p14="http://schemas.microsoft.com/office/powerpoint/2010/main" val="4052441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October 22,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October 22,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October 22,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October 22,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October 22,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October 22,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October 22,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October 22,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October 22,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October 22,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October 22,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October 22,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oneyadviceservice.org.uk/en/articles/should-you-borrow-from-family-or-friend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investorwords.com/2937/manage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nlearn.ca/eng/loans_grants/loans/apply.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cac-acfc.gc.ca/Eng/forConsumers/topics/mortgages/Pages/home-accueil.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anking.about.com/od/loans/bb/autoloans.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c.gc.ca/eic/site/csbfp-pfpec.nsf/eng/h_la02855.html" TargetMode="External"/><Relationship Id="rId3" Type="http://schemas.openxmlformats.org/officeDocument/2006/relationships/hyperlink" Target="http://www.ic.gc.ca/eic/site/csbfp-pfpec.nsf/eng/Hom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nsumerinformation.ca/eic/site/032.nsf/eng/0005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a:cs typeface="Calibri"/>
              </a:rPr>
              <a:t>Loans</a:t>
            </a:r>
            <a:endParaRPr lang="en-US" dirty="0">
              <a:latin typeface="Calibri"/>
              <a:cs typeface="Calibri"/>
            </a:endParaRPr>
          </a:p>
        </p:txBody>
      </p:sp>
      <p:sp>
        <p:nvSpPr>
          <p:cNvPr id="3" name="Subtitle 2"/>
          <p:cNvSpPr>
            <a:spLocks noGrp="1"/>
          </p:cNvSpPr>
          <p:nvPr>
            <p:ph type="subTitle" idx="1"/>
          </p:nvPr>
        </p:nvSpPr>
        <p:spPr/>
        <p:txBody>
          <a:bodyPr/>
          <a:lstStyle/>
          <a:p>
            <a:r>
              <a:rPr lang="en-US" dirty="0" smtClean="0">
                <a:latin typeface="Calibri"/>
                <a:cs typeface="Calibri"/>
              </a:rPr>
              <a:t>CALM 20</a:t>
            </a:r>
            <a:endParaRPr lang="en-US" dirty="0">
              <a:latin typeface="Calibri"/>
              <a:cs typeface="Calibri"/>
            </a:endParaRPr>
          </a:p>
        </p:txBody>
      </p:sp>
    </p:spTree>
    <p:extLst>
      <p:ext uri="{BB962C8B-B14F-4D97-AF65-F5344CB8AC3E}">
        <p14:creationId xmlns:p14="http://schemas.microsoft.com/office/powerpoint/2010/main" val="26459160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Types of Loans</a:t>
            </a:r>
            <a:endParaRPr lang="en-US" dirty="0">
              <a:latin typeface="Calibri"/>
              <a:cs typeface="Calibri"/>
            </a:endParaRPr>
          </a:p>
        </p:txBody>
      </p:sp>
      <p:sp>
        <p:nvSpPr>
          <p:cNvPr id="3" name="Content Placeholder 2"/>
          <p:cNvSpPr>
            <a:spLocks noGrp="1"/>
          </p:cNvSpPr>
          <p:nvPr>
            <p:ph idx="1"/>
          </p:nvPr>
        </p:nvSpPr>
        <p:spPr/>
        <p:txBody>
          <a:bodyPr/>
          <a:lstStyle/>
          <a:p>
            <a:r>
              <a:rPr lang="en-US" sz="3200" b="1" dirty="0" smtClean="0">
                <a:latin typeface="Calibri"/>
                <a:cs typeface="Calibri"/>
              </a:rPr>
              <a:t>Borrowing from a Friend/Family</a:t>
            </a:r>
          </a:p>
          <a:p>
            <a:pPr lvl="1"/>
            <a:r>
              <a:rPr lang="en-US" sz="2400" dirty="0">
                <a:latin typeface="Calibri"/>
                <a:cs typeface="Calibri"/>
              </a:rPr>
              <a:t>It can be tempting to ask friends or relatives when you need to borrow some money. But you need to think carefully about whether you can afford to repay the money and can cope with what might happen if you can’t afford to pay it back.</a:t>
            </a:r>
            <a:endParaRPr lang="en-US" sz="2400" dirty="0" smtClean="0">
              <a:latin typeface="Calibri"/>
              <a:cs typeface="Calibri"/>
            </a:endParaRPr>
          </a:p>
          <a:p>
            <a:pPr lvl="1"/>
            <a:r>
              <a:rPr lang="en-US" b="1" dirty="0">
                <a:latin typeface="Calibri"/>
                <a:cs typeface="Calibri"/>
                <a:hlinkClick r:id="rId2"/>
              </a:rPr>
              <a:t>https://www.moneyadviceservice.org.uk/en/articles/should-you-borrow-from-family-or-</a:t>
            </a:r>
            <a:r>
              <a:rPr lang="en-US" b="1" dirty="0" smtClean="0">
                <a:latin typeface="Calibri"/>
                <a:cs typeface="Calibri"/>
                <a:hlinkClick r:id="rId2"/>
              </a:rPr>
              <a:t>friends</a:t>
            </a:r>
            <a:r>
              <a:rPr lang="en-US" b="1" dirty="0" smtClean="0">
                <a:latin typeface="Calibri"/>
                <a:cs typeface="Calibri"/>
              </a:rPr>
              <a:t> </a:t>
            </a:r>
          </a:p>
          <a:p>
            <a:pPr lvl="1"/>
            <a:endParaRPr lang="en-US" dirty="0"/>
          </a:p>
        </p:txBody>
      </p:sp>
    </p:spTree>
    <p:extLst>
      <p:ext uri="{BB962C8B-B14F-4D97-AF65-F5344CB8AC3E}">
        <p14:creationId xmlns:p14="http://schemas.microsoft.com/office/powerpoint/2010/main" val="23717568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Loan?</a:t>
            </a:r>
            <a:endParaRPr lang="en-US" dirty="0"/>
          </a:p>
        </p:txBody>
      </p:sp>
      <p:sp>
        <p:nvSpPr>
          <p:cNvPr id="3" name="Content Placeholder 2"/>
          <p:cNvSpPr>
            <a:spLocks noGrp="1"/>
          </p:cNvSpPr>
          <p:nvPr>
            <p:ph idx="1"/>
          </p:nvPr>
        </p:nvSpPr>
        <p:spPr/>
        <p:txBody>
          <a:bodyPr>
            <a:normAutofit/>
          </a:bodyPr>
          <a:lstStyle/>
          <a:p>
            <a:r>
              <a:rPr lang="en-US" sz="3600" dirty="0">
                <a:latin typeface="Calibri"/>
                <a:cs typeface="Calibri"/>
              </a:rPr>
              <a:t>An </a:t>
            </a:r>
            <a:r>
              <a:rPr lang="en-US" sz="3600" dirty="0" smtClean="0">
                <a:latin typeface="Calibri"/>
                <a:cs typeface="Calibri"/>
              </a:rPr>
              <a:t>arrangement in which a lender gives money to a borrower, and the borrower agrees to repay the money, usually along with interest at some point in the future. </a:t>
            </a:r>
          </a:p>
          <a:p>
            <a:r>
              <a:rPr lang="en-US" sz="3600" dirty="0" smtClean="0">
                <a:latin typeface="Calibri"/>
                <a:cs typeface="Calibri"/>
              </a:rPr>
              <a:t>Usually there Is a predetermined time for repaying a</a:t>
            </a:r>
            <a:r>
              <a:rPr lang="en-US" sz="3600" dirty="0">
                <a:latin typeface="Calibri"/>
                <a:cs typeface="Calibri"/>
              </a:rPr>
              <a:t> </a:t>
            </a:r>
            <a:r>
              <a:rPr lang="en-US" sz="3600" dirty="0" smtClean="0">
                <a:latin typeface="Calibri"/>
                <a:cs typeface="Calibri"/>
              </a:rPr>
              <a:t>loan.</a:t>
            </a:r>
            <a:endParaRPr lang="en-US" sz="3600" dirty="0">
              <a:latin typeface="Calibri"/>
              <a:cs typeface="Calibri"/>
              <a:hlinkClick r:id="rId3"/>
            </a:endParaRPr>
          </a:p>
          <a:p>
            <a:endParaRPr lang="en-US" dirty="0"/>
          </a:p>
        </p:txBody>
      </p:sp>
    </p:spTree>
    <p:extLst>
      <p:ext uri="{BB962C8B-B14F-4D97-AF65-F5344CB8AC3E}">
        <p14:creationId xmlns:p14="http://schemas.microsoft.com/office/powerpoint/2010/main" val="16369285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Loans</a:t>
            </a:r>
            <a:endParaRPr lang="en-US" dirty="0"/>
          </a:p>
        </p:txBody>
      </p:sp>
      <p:sp>
        <p:nvSpPr>
          <p:cNvPr id="3" name="Content Placeholder 2"/>
          <p:cNvSpPr>
            <a:spLocks noGrp="1"/>
          </p:cNvSpPr>
          <p:nvPr>
            <p:ph idx="1"/>
          </p:nvPr>
        </p:nvSpPr>
        <p:spPr/>
        <p:txBody>
          <a:bodyPr/>
          <a:lstStyle/>
          <a:p>
            <a:r>
              <a:rPr lang="en-US" sz="3200" b="1" dirty="0" smtClean="0">
                <a:latin typeface="Calibri"/>
                <a:cs typeface="Calibri"/>
              </a:rPr>
              <a:t>Student Loans</a:t>
            </a:r>
          </a:p>
          <a:p>
            <a:pPr lvl="1"/>
            <a:r>
              <a:rPr lang="en-US" sz="2800" dirty="0" smtClean="0">
                <a:latin typeface="Calibri"/>
                <a:cs typeface="Calibri"/>
              </a:rPr>
              <a:t>Student loans are offered to post-secondary students to help cover the cost of education. </a:t>
            </a:r>
          </a:p>
          <a:p>
            <a:pPr lvl="1"/>
            <a:r>
              <a:rPr lang="en-US" sz="2800" dirty="0" smtClean="0">
                <a:latin typeface="Calibri"/>
                <a:cs typeface="Calibri"/>
              </a:rPr>
              <a:t>There are two main types: Government (provincial &amp; federal) and Bank Student loans.</a:t>
            </a:r>
          </a:p>
          <a:p>
            <a:pPr lvl="1"/>
            <a:r>
              <a:rPr lang="en-US" sz="2800" dirty="0" smtClean="0">
                <a:latin typeface="Calibri"/>
                <a:cs typeface="Calibri"/>
              </a:rPr>
              <a:t>The government student loans typically come with lower interest rates and are usually more borrower-friendly in repayment terms.</a:t>
            </a:r>
          </a:p>
          <a:p>
            <a:pPr marL="274320" lvl="1" indent="0">
              <a:buNone/>
            </a:pPr>
            <a:endParaRPr lang="en-US" sz="2800" dirty="0" smtClean="0">
              <a:latin typeface="Calibri"/>
              <a:cs typeface="Calibri"/>
            </a:endParaRPr>
          </a:p>
          <a:p>
            <a:pPr lvl="1"/>
            <a:r>
              <a:rPr lang="en-US" dirty="0">
                <a:hlinkClick r:id="rId2"/>
              </a:rPr>
              <a:t>http://www.canlearn.ca/eng/loans_grants/loans/</a:t>
            </a:r>
            <a:r>
              <a:rPr lang="en-US" dirty="0" smtClean="0">
                <a:hlinkClick r:id="rId2"/>
              </a:rPr>
              <a:t>apply.shtml</a:t>
            </a:r>
            <a:r>
              <a:rPr lang="en-US" dirty="0" smtClean="0"/>
              <a:t> </a:t>
            </a:r>
            <a:endParaRPr lang="en-US" dirty="0"/>
          </a:p>
        </p:txBody>
      </p:sp>
    </p:spTree>
    <p:extLst>
      <p:ext uri="{BB962C8B-B14F-4D97-AF65-F5344CB8AC3E}">
        <p14:creationId xmlns:p14="http://schemas.microsoft.com/office/powerpoint/2010/main" val="20851088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Loans</a:t>
            </a:r>
            <a:endParaRPr lang="en-US" dirty="0"/>
          </a:p>
        </p:txBody>
      </p:sp>
      <p:sp>
        <p:nvSpPr>
          <p:cNvPr id="3" name="Content Placeholder 2"/>
          <p:cNvSpPr>
            <a:spLocks noGrp="1"/>
          </p:cNvSpPr>
          <p:nvPr>
            <p:ph idx="1"/>
          </p:nvPr>
        </p:nvSpPr>
        <p:spPr/>
        <p:txBody>
          <a:bodyPr>
            <a:normAutofit lnSpcReduction="10000"/>
          </a:bodyPr>
          <a:lstStyle/>
          <a:p>
            <a:r>
              <a:rPr lang="en-US" sz="3200" b="1" dirty="0" smtClean="0">
                <a:latin typeface="Calibri"/>
                <a:cs typeface="Calibri"/>
              </a:rPr>
              <a:t>Mortgages</a:t>
            </a:r>
          </a:p>
          <a:p>
            <a:r>
              <a:rPr lang="en-US" dirty="0">
                <a:latin typeface="Calibri"/>
                <a:cs typeface="Calibri"/>
              </a:rPr>
              <a:t>A mortgage is a loan that is designed to help you purchase a home or other property. Deciding to get a mortgage is probably the biggest financial decision you will ever make. Before you get a mortgage or change or renew one, it is important to do some research and be informed in order to get the mortgage that best suits your needs.</a:t>
            </a:r>
          </a:p>
          <a:p>
            <a:r>
              <a:rPr lang="en-US" dirty="0">
                <a:latin typeface="Calibri"/>
                <a:cs typeface="Calibri"/>
              </a:rPr>
              <a:t>As you look for a mortgage, make sure the payments will fit comfortably within your budget. If you can't make the payments, you may lose your home</a:t>
            </a:r>
            <a:r>
              <a:rPr lang="en-US" dirty="0" smtClean="0">
                <a:latin typeface="Calibri"/>
                <a:cs typeface="Calibri"/>
              </a:rPr>
              <a:t>.</a:t>
            </a:r>
          </a:p>
          <a:p>
            <a:endParaRPr lang="en-US" dirty="0">
              <a:latin typeface="Calibri"/>
              <a:cs typeface="Calibri"/>
            </a:endParaRPr>
          </a:p>
          <a:p>
            <a:r>
              <a:rPr lang="en-US" dirty="0">
                <a:latin typeface="Calibri"/>
                <a:cs typeface="Calibri"/>
                <a:hlinkClick r:id="rId2"/>
              </a:rPr>
              <a:t>http://www.fcac-acfc.gc.ca/Eng/forConsumers/topics/mortgages/Pages/home-</a:t>
            </a:r>
            <a:r>
              <a:rPr lang="en-US" dirty="0" smtClean="0">
                <a:latin typeface="Calibri"/>
                <a:cs typeface="Calibri"/>
                <a:hlinkClick r:id="rId2"/>
              </a:rPr>
              <a:t>accueil.aspx</a:t>
            </a:r>
            <a:r>
              <a:rPr lang="en-US" dirty="0" smtClean="0">
                <a:latin typeface="Calibri"/>
                <a:cs typeface="Calibri"/>
              </a:rPr>
              <a:t> </a:t>
            </a:r>
            <a:endParaRPr lang="en-US" dirty="0">
              <a:latin typeface="Calibri"/>
              <a:cs typeface="Calibri"/>
            </a:endParaRPr>
          </a:p>
        </p:txBody>
      </p:sp>
    </p:spTree>
    <p:extLst>
      <p:ext uri="{BB962C8B-B14F-4D97-AF65-F5344CB8AC3E}">
        <p14:creationId xmlns:p14="http://schemas.microsoft.com/office/powerpoint/2010/main" val="19407444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Loans </a:t>
            </a:r>
            <a:endParaRPr lang="en-US" dirty="0"/>
          </a:p>
        </p:txBody>
      </p:sp>
      <p:sp>
        <p:nvSpPr>
          <p:cNvPr id="3" name="Content Placeholder 2"/>
          <p:cNvSpPr>
            <a:spLocks noGrp="1"/>
          </p:cNvSpPr>
          <p:nvPr>
            <p:ph idx="1"/>
          </p:nvPr>
        </p:nvSpPr>
        <p:spPr/>
        <p:txBody>
          <a:bodyPr>
            <a:normAutofit/>
          </a:bodyPr>
          <a:lstStyle/>
          <a:p>
            <a:r>
              <a:rPr lang="en-US" sz="4000" b="1" dirty="0" smtClean="0">
                <a:latin typeface="Calibri"/>
                <a:cs typeface="Calibri"/>
              </a:rPr>
              <a:t>Auto Loans</a:t>
            </a:r>
          </a:p>
          <a:p>
            <a:pPr lvl="1"/>
            <a:r>
              <a:rPr lang="en-US" sz="2800" dirty="0" smtClean="0">
                <a:latin typeface="Calibri"/>
                <a:cs typeface="Calibri"/>
              </a:rPr>
              <a:t>An </a:t>
            </a:r>
            <a:r>
              <a:rPr lang="en-US" sz="2800" b="1" dirty="0" smtClean="0">
                <a:latin typeface="Calibri"/>
                <a:cs typeface="Calibri"/>
              </a:rPr>
              <a:t>auto </a:t>
            </a:r>
            <a:r>
              <a:rPr lang="en-US" sz="2800" b="1" dirty="0">
                <a:latin typeface="Calibri"/>
                <a:cs typeface="Calibri"/>
              </a:rPr>
              <a:t>loan</a:t>
            </a:r>
            <a:r>
              <a:rPr lang="en-US" sz="2800" dirty="0">
                <a:latin typeface="Calibri"/>
                <a:cs typeface="Calibri"/>
              </a:rPr>
              <a:t> is basically a </a:t>
            </a:r>
            <a:r>
              <a:rPr lang="en-US" sz="2800" b="1" dirty="0">
                <a:latin typeface="Calibri"/>
                <a:cs typeface="Calibri"/>
              </a:rPr>
              <a:t>loan</a:t>
            </a:r>
            <a:r>
              <a:rPr lang="en-US" sz="2800" dirty="0">
                <a:latin typeface="Calibri"/>
                <a:cs typeface="Calibri"/>
              </a:rPr>
              <a:t> that you take out in order to purchase a </a:t>
            </a:r>
            <a:r>
              <a:rPr lang="en-US" sz="2800" b="1" dirty="0">
                <a:latin typeface="Calibri"/>
                <a:cs typeface="Calibri"/>
              </a:rPr>
              <a:t>vehicle</a:t>
            </a:r>
            <a:r>
              <a:rPr lang="en-US" sz="2800" dirty="0">
                <a:latin typeface="Calibri"/>
                <a:cs typeface="Calibri"/>
              </a:rPr>
              <a:t>. With an </a:t>
            </a:r>
            <a:r>
              <a:rPr lang="en-US" sz="2800" b="1" dirty="0">
                <a:latin typeface="Calibri"/>
                <a:cs typeface="Calibri"/>
              </a:rPr>
              <a:t>auto loan</a:t>
            </a:r>
            <a:r>
              <a:rPr lang="en-US" sz="2800" dirty="0">
                <a:latin typeface="Calibri"/>
                <a:cs typeface="Calibri"/>
              </a:rPr>
              <a:t>, you are not paying on the depreciation of the </a:t>
            </a:r>
            <a:r>
              <a:rPr lang="en-US" sz="2800" b="1" dirty="0">
                <a:latin typeface="Calibri"/>
                <a:cs typeface="Calibri"/>
              </a:rPr>
              <a:t>vehicle</a:t>
            </a:r>
            <a:r>
              <a:rPr lang="en-US" sz="2800" dirty="0">
                <a:latin typeface="Calibri"/>
                <a:cs typeface="Calibri"/>
              </a:rPr>
              <a:t> like you do with a lease. You are paying on the </a:t>
            </a:r>
            <a:r>
              <a:rPr lang="en-US" sz="2800" b="1" dirty="0">
                <a:latin typeface="Calibri"/>
                <a:cs typeface="Calibri"/>
              </a:rPr>
              <a:t>vehicle</a:t>
            </a:r>
            <a:r>
              <a:rPr lang="en-US" sz="2800" dirty="0">
                <a:latin typeface="Calibri"/>
                <a:cs typeface="Calibri"/>
              </a:rPr>
              <a:t> purchase price plus interest</a:t>
            </a:r>
            <a:r>
              <a:rPr lang="en-US" sz="2800" dirty="0" smtClean="0">
                <a:latin typeface="Calibri"/>
                <a:cs typeface="Calibri"/>
              </a:rPr>
              <a:t>.</a:t>
            </a:r>
          </a:p>
          <a:p>
            <a:pPr lvl="1"/>
            <a:endParaRPr lang="en-US" sz="2800" dirty="0">
              <a:latin typeface="Calibri"/>
              <a:cs typeface="Calibri"/>
            </a:endParaRPr>
          </a:p>
          <a:p>
            <a:pPr lvl="1"/>
            <a:r>
              <a:rPr lang="en-US" sz="2800" dirty="0">
                <a:latin typeface="Calibri"/>
                <a:cs typeface="Calibri"/>
                <a:hlinkClick r:id="rId2"/>
              </a:rPr>
              <a:t>http://banking.about.com/od/loans/bb/</a:t>
            </a:r>
            <a:r>
              <a:rPr lang="en-US" sz="2800" dirty="0" smtClean="0">
                <a:latin typeface="Calibri"/>
                <a:cs typeface="Calibri"/>
                <a:hlinkClick r:id="rId2"/>
              </a:rPr>
              <a:t>autoloans.htm</a:t>
            </a:r>
            <a:r>
              <a:rPr lang="en-US" sz="2800" dirty="0" smtClean="0">
                <a:latin typeface="Calibri"/>
                <a:cs typeface="Calibri"/>
              </a:rPr>
              <a:t> </a:t>
            </a:r>
            <a:endParaRPr lang="en-US" sz="2800" dirty="0">
              <a:latin typeface="Calibri"/>
              <a:cs typeface="Calibri"/>
            </a:endParaRPr>
          </a:p>
        </p:txBody>
      </p:sp>
    </p:spTree>
    <p:extLst>
      <p:ext uri="{BB962C8B-B14F-4D97-AF65-F5344CB8AC3E}">
        <p14:creationId xmlns:p14="http://schemas.microsoft.com/office/powerpoint/2010/main" val="6800982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Types of Loans</a:t>
            </a:r>
            <a:endParaRPr lang="en-US" dirty="0"/>
          </a:p>
        </p:txBody>
      </p:sp>
      <p:sp>
        <p:nvSpPr>
          <p:cNvPr id="3" name="Content Placeholder 2"/>
          <p:cNvSpPr>
            <a:spLocks noGrp="1"/>
          </p:cNvSpPr>
          <p:nvPr>
            <p:ph idx="1"/>
          </p:nvPr>
        </p:nvSpPr>
        <p:spPr/>
        <p:txBody>
          <a:bodyPr>
            <a:normAutofit/>
          </a:bodyPr>
          <a:lstStyle/>
          <a:p>
            <a:r>
              <a:rPr lang="en-US" sz="3200" b="1" dirty="0" smtClean="0">
                <a:latin typeface="Calibri"/>
                <a:cs typeface="Calibri"/>
              </a:rPr>
              <a:t>Personal Loans</a:t>
            </a:r>
          </a:p>
          <a:p>
            <a:pPr lvl="1"/>
            <a:r>
              <a:rPr lang="en-US" sz="2800" dirty="0">
                <a:latin typeface="Calibri"/>
                <a:cs typeface="Calibri"/>
              </a:rPr>
              <a:t>Personal loans are a type of loan in which a borrower gets a fixed dollar amount and agrees to repay that amount plus interest over a fixed period of time. </a:t>
            </a:r>
            <a:r>
              <a:rPr lang="en-US" sz="2800" dirty="0" smtClean="0">
                <a:latin typeface="Calibri"/>
                <a:cs typeface="Calibri"/>
              </a:rPr>
              <a:t> (ex. Personal Line of Credit)</a:t>
            </a:r>
          </a:p>
          <a:p>
            <a:pPr lvl="1"/>
            <a:r>
              <a:rPr lang="en-US" sz="2800" dirty="0" smtClean="0">
                <a:latin typeface="Calibri"/>
                <a:cs typeface="Calibri"/>
              </a:rPr>
              <a:t>When </a:t>
            </a:r>
            <a:r>
              <a:rPr lang="en-US" sz="2800" dirty="0">
                <a:latin typeface="Calibri"/>
                <a:cs typeface="Calibri"/>
              </a:rPr>
              <a:t>looking for a personal loan, it is important for you to know what you are getting into, such as what fees may be involved. Take the time to look into your options and to read any loan agreement carefully before signing it.</a:t>
            </a:r>
          </a:p>
        </p:txBody>
      </p:sp>
    </p:spTree>
    <p:extLst>
      <p:ext uri="{BB962C8B-B14F-4D97-AF65-F5344CB8AC3E}">
        <p14:creationId xmlns:p14="http://schemas.microsoft.com/office/powerpoint/2010/main" val="14065337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Types of Loans</a:t>
            </a:r>
            <a:endParaRPr lang="en-US" dirty="0"/>
          </a:p>
        </p:txBody>
      </p:sp>
      <p:sp>
        <p:nvSpPr>
          <p:cNvPr id="3" name="Content Placeholder 2"/>
          <p:cNvSpPr>
            <a:spLocks noGrp="1"/>
          </p:cNvSpPr>
          <p:nvPr>
            <p:ph idx="1"/>
          </p:nvPr>
        </p:nvSpPr>
        <p:spPr/>
        <p:txBody>
          <a:bodyPr>
            <a:normAutofit fontScale="92500" lnSpcReduction="10000"/>
          </a:bodyPr>
          <a:lstStyle/>
          <a:p>
            <a:r>
              <a:rPr lang="en-US" sz="3200" b="1" dirty="0" smtClean="0">
                <a:latin typeface="Calibri"/>
                <a:cs typeface="Calibri"/>
              </a:rPr>
              <a:t>Small Business Loans</a:t>
            </a:r>
          </a:p>
          <a:p>
            <a:pPr lvl="1"/>
            <a:r>
              <a:rPr lang="en-US" sz="2800" dirty="0" smtClean="0">
                <a:latin typeface="Calibri"/>
                <a:cs typeface="Calibri"/>
              </a:rPr>
              <a:t>Small business loans are loans </a:t>
            </a:r>
          </a:p>
          <a:p>
            <a:pPr lvl="1"/>
            <a:r>
              <a:rPr lang="en-US" sz="2800" dirty="0">
                <a:latin typeface="Calibri"/>
                <a:cs typeface="Calibri"/>
              </a:rPr>
              <a:t>The Canada Small Business Financing Program has been helping small businesses with their financing needs for over 50 years. Under the program, the Government of Canada makes it easier for small businesses to get loans from financial institutions by sharing the risk with lenders</a:t>
            </a:r>
            <a:r>
              <a:rPr lang="en-US" sz="2800" dirty="0" smtClean="0">
                <a:latin typeface="Calibri"/>
                <a:cs typeface="Calibri"/>
              </a:rPr>
              <a:t>.</a:t>
            </a:r>
          </a:p>
          <a:p>
            <a:pPr lvl="1"/>
            <a:r>
              <a:rPr lang="en-US" sz="2800" dirty="0">
                <a:latin typeface="Calibri"/>
                <a:cs typeface="Calibri"/>
                <a:hlinkClick r:id="rId2"/>
              </a:rPr>
              <a:t>https://www.ic.gc.ca/eic/site/csbfp-pfpec.nsf/eng/h_la02855.</a:t>
            </a:r>
            <a:r>
              <a:rPr lang="en-US" sz="2800" dirty="0" smtClean="0">
                <a:latin typeface="Calibri"/>
                <a:cs typeface="Calibri"/>
                <a:hlinkClick r:id="rId2"/>
              </a:rPr>
              <a:t>html</a:t>
            </a:r>
            <a:r>
              <a:rPr lang="en-US" sz="2800" dirty="0" smtClean="0">
                <a:latin typeface="Calibri"/>
                <a:cs typeface="Calibri"/>
              </a:rPr>
              <a:t> </a:t>
            </a:r>
          </a:p>
          <a:p>
            <a:pPr lvl="1"/>
            <a:r>
              <a:rPr lang="en-US" sz="2800" b="1" dirty="0">
                <a:latin typeface="Calibri"/>
                <a:cs typeface="Calibri"/>
                <a:hlinkClick r:id="rId3"/>
              </a:rPr>
              <a:t>http://www.ic.gc.ca/eic/site/csbfp-pfpec.nsf/eng/</a:t>
            </a:r>
            <a:r>
              <a:rPr lang="en-US" sz="2800" b="1" dirty="0" smtClean="0">
                <a:latin typeface="Calibri"/>
                <a:cs typeface="Calibri"/>
                <a:hlinkClick r:id="rId3"/>
              </a:rPr>
              <a:t>Home</a:t>
            </a:r>
            <a:r>
              <a:rPr lang="en-US" sz="2800" b="1" dirty="0" smtClean="0">
                <a:latin typeface="Calibri"/>
                <a:cs typeface="Calibri"/>
              </a:rPr>
              <a:t> </a:t>
            </a:r>
          </a:p>
          <a:p>
            <a:pPr lvl="1"/>
            <a:endParaRPr lang="en-US" sz="2800" b="1" dirty="0" smtClean="0">
              <a:latin typeface="Calibri"/>
              <a:cs typeface="Calibri"/>
            </a:endParaRPr>
          </a:p>
          <a:p>
            <a:pPr lvl="1"/>
            <a:endParaRPr lang="en-US" dirty="0"/>
          </a:p>
        </p:txBody>
      </p:sp>
    </p:spTree>
    <p:extLst>
      <p:ext uri="{BB962C8B-B14F-4D97-AF65-F5344CB8AC3E}">
        <p14:creationId xmlns:p14="http://schemas.microsoft.com/office/powerpoint/2010/main" val="32292547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lstStyle/>
          <a:p>
            <a:r>
              <a:rPr lang="en-US" dirty="0">
                <a:latin typeface="Calibri"/>
                <a:cs typeface="Calibri"/>
              </a:rPr>
              <a:t>Types of Loans</a:t>
            </a:r>
            <a:endParaRPr lang="en-US" dirty="0"/>
          </a:p>
        </p:txBody>
      </p:sp>
      <p:sp>
        <p:nvSpPr>
          <p:cNvPr id="3" name="Content Placeholder 2"/>
          <p:cNvSpPr>
            <a:spLocks noGrp="1"/>
          </p:cNvSpPr>
          <p:nvPr>
            <p:ph idx="1"/>
          </p:nvPr>
        </p:nvSpPr>
        <p:spPr/>
        <p:txBody>
          <a:bodyPr>
            <a:normAutofit lnSpcReduction="10000"/>
          </a:bodyPr>
          <a:lstStyle/>
          <a:p>
            <a:r>
              <a:rPr lang="en-US" sz="3200" b="1" dirty="0" smtClean="0">
                <a:latin typeface="Calibri"/>
                <a:cs typeface="Calibri"/>
              </a:rPr>
              <a:t>Consolidated Loans</a:t>
            </a:r>
          </a:p>
          <a:p>
            <a:r>
              <a:rPr lang="en-US" dirty="0">
                <a:latin typeface="Calibri"/>
                <a:cs typeface="Calibri"/>
              </a:rPr>
              <a:t>If you have a number of debts, you may wish to merge them all into one loan. This is called a debt consolidation loan. There may be a number of reasons why you would wish to do this. Below are the most common reasons:</a:t>
            </a:r>
          </a:p>
          <a:p>
            <a:r>
              <a:rPr lang="en-US" dirty="0">
                <a:latin typeface="Calibri"/>
                <a:cs typeface="Calibri"/>
              </a:rPr>
              <a:t>Simplify your finances by only having one monthly payment rather than many</a:t>
            </a:r>
          </a:p>
          <a:p>
            <a:r>
              <a:rPr lang="en-US" dirty="0">
                <a:latin typeface="Calibri"/>
                <a:cs typeface="Calibri"/>
              </a:rPr>
              <a:t>Use the consolidation loan to pay off higher interest debts so that you are left with one loan at a lower interest </a:t>
            </a:r>
            <a:r>
              <a:rPr lang="en-US" dirty="0" smtClean="0">
                <a:latin typeface="Calibri"/>
                <a:cs typeface="Calibri"/>
              </a:rPr>
              <a:t>rate</a:t>
            </a:r>
            <a:endParaRPr lang="en-US" dirty="0">
              <a:latin typeface="Calibri"/>
              <a:cs typeface="Calibri"/>
            </a:endParaRPr>
          </a:p>
          <a:p>
            <a:r>
              <a:rPr lang="en-US" dirty="0">
                <a:latin typeface="Calibri"/>
                <a:cs typeface="Calibri"/>
              </a:rPr>
              <a:t>To consolidate all of your debts, your first option would typically be to approach your bank or credit union and see if they can help you.</a:t>
            </a:r>
            <a:endParaRPr lang="en-US" sz="4400" b="1" dirty="0" smtClean="0">
              <a:latin typeface="Calibri"/>
              <a:cs typeface="Calibri"/>
            </a:endParaRPr>
          </a:p>
          <a:p>
            <a:pPr lvl="1"/>
            <a:endParaRPr lang="en-US" dirty="0"/>
          </a:p>
        </p:txBody>
      </p:sp>
    </p:spTree>
    <p:extLst>
      <p:ext uri="{BB962C8B-B14F-4D97-AF65-F5344CB8AC3E}">
        <p14:creationId xmlns:p14="http://schemas.microsoft.com/office/powerpoint/2010/main" val="28993615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Types of Loans</a:t>
            </a:r>
          </a:p>
        </p:txBody>
      </p:sp>
      <p:sp>
        <p:nvSpPr>
          <p:cNvPr id="3" name="Content Placeholder 2"/>
          <p:cNvSpPr>
            <a:spLocks noGrp="1"/>
          </p:cNvSpPr>
          <p:nvPr>
            <p:ph idx="1"/>
          </p:nvPr>
        </p:nvSpPr>
        <p:spPr/>
        <p:txBody>
          <a:bodyPr>
            <a:normAutofit fontScale="92500" lnSpcReduction="10000"/>
          </a:bodyPr>
          <a:lstStyle/>
          <a:p>
            <a:r>
              <a:rPr lang="en-US" sz="3200" b="1" dirty="0" smtClean="0">
                <a:latin typeface="Calibri"/>
                <a:cs typeface="Calibri"/>
              </a:rPr>
              <a:t>Cash Advances</a:t>
            </a:r>
          </a:p>
          <a:p>
            <a:r>
              <a:rPr lang="en-US" dirty="0">
                <a:latin typeface="Calibri"/>
                <a:cs typeface="Calibri"/>
              </a:rPr>
              <a:t>A payday loan </a:t>
            </a:r>
            <a:r>
              <a:rPr lang="en-US" dirty="0" smtClean="0">
                <a:latin typeface="Calibri"/>
                <a:cs typeface="Calibri"/>
              </a:rPr>
              <a:t>is usually </a:t>
            </a:r>
            <a:r>
              <a:rPr lang="en-US" dirty="0">
                <a:latin typeface="Calibri"/>
                <a:cs typeface="Calibri"/>
              </a:rPr>
              <a:t>a small value loan taken out for a short time, typically until your next payday</a:t>
            </a:r>
          </a:p>
          <a:p>
            <a:r>
              <a:rPr lang="en-US" dirty="0">
                <a:latin typeface="Calibri"/>
                <a:cs typeface="Calibri"/>
              </a:rPr>
              <a:t>loaned at a retail store or online</a:t>
            </a:r>
          </a:p>
          <a:p>
            <a:r>
              <a:rPr lang="en-US" dirty="0" smtClean="0">
                <a:latin typeface="Calibri"/>
                <a:cs typeface="Calibri"/>
              </a:rPr>
              <a:t>an </a:t>
            </a:r>
            <a:r>
              <a:rPr lang="en-US" dirty="0">
                <a:latin typeface="Calibri"/>
                <a:cs typeface="Calibri"/>
              </a:rPr>
              <a:t>unsecured loan (you cannot put any property as collateral or guarantee for the loan, you need to provide the lender with a post-dated cheque or a pre-authorized debit)</a:t>
            </a:r>
          </a:p>
          <a:p>
            <a:r>
              <a:rPr lang="en-US" dirty="0">
                <a:latin typeface="Calibri"/>
                <a:cs typeface="Calibri"/>
              </a:rPr>
              <a:t>Most lenders do not do credit checks before issuing payday loans. They usually ask borrowers to:</a:t>
            </a:r>
          </a:p>
          <a:p>
            <a:pPr lvl="1"/>
            <a:r>
              <a:rPr lang="en-US" dirty="0">
                <a:latin typeface="Calibri"/>
                <a:cs typeface="Calibri"/>
              </a:rPr>
              <a:t>prove 3 months of continuous employment</a:t>
            </a:r>
          </a:p>
          <a:p>
            <a:pPr lvl="1"/>
            <a:r>
              <a:rPr lang="en-US" dirty="0">
                <a:latin typeface="Calibri"/>
                <a:cs typeface="Calibri"/>
              </a:rPr>
              <a:t>give proof of address (e.g., they can ask to see a utility bill)</a:t>
            </a:r>
          </a:p>
          <a:p>
            <a:pPr lvl="1"/>
            <a:r>
              <a:rPr lang="en-US" dirty="0">
                <a:latin typeface="Calibri"/>
                <a:cs typeface="Calibri"/>
              </a:rPr>
              <a:t>have a chequing </a:t>
            </a:r>
            <a:r>
              <a:rPr lang="en-US" dirty="0" smtClean="0">
                <a:latin typeface="Calibri"/>
                <a:cs typeface="Calibri"/>
              </a:rPr>
              <a:t>account</a:t>
            </a:r>
          </a:p>
          <a:p>
            <a:pPr lvl="1"/>
            <a:r>
              <a:rPr lang="en-US" sz="2200" b="1" dirty="0">
                <a:latin typeface="Calibri"/>
                <a:cs typeface="Calibri"/>
                <a:hlinkClick r:id="rId2"/>
              </a:rPr>
              <a:t>http://www.consumerinformation.ca/eic/site/032.nsf/eng/00059.</a:t>
            </a:r>
            <a:r>
              <a:rPr lang="en-US" sz="2200" b="1" dirty="0" smtClean="0">
                <a:latin typeface="Calibri"/>
                <a:cs typeface="Calibri"/>
                <a:hlinkClick r:id="rId2"/>
              </a:rPr>
              <a:t>html</a:t>
            </a:r>
            <a:r>
              <a:rPr lang="en-US" sz="2200" b="1" dirty="0" smtClean="0">
                <a:latin typeface="Calibri"/>
                <a:cs typeface="Calibri"/>
              </a:rPr>
              <a:t> </a:t>
            </a:r>
            <a:endParaRPr lang="en-US" sz="2200" b="1" dirty="0">
              <a:latin typeface="Calibri"/>
              <a:cs typeface="Calibri"/>
            </a:endParaRPr>
          </a:p>
        </p:txBody>
      </p:sp>
    </p:spTree>
    <p:extLst>
      <p:ext uri="{BB962C8B-B14F-4D97-AF65-F5344CB8AC3E}">
        <p14:creationId xmlns:p14="http://schemas.microsoft.com/office/powerpoint/2010/main" val="373711822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189</TotalTime>
  <Words>851</Words>
  <Application>Microsoft Macintosh PowerPoint</Application>
  <PresentationFormat>On-screen Show (4:3)</PresentationFormat>
  <Paragraphs>55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Loans</vt:lpstr>
      <vt:lpstr>What is a Loan?</vt:lpstr>
      <vt:lpstr>Types of Loans</vt:lpstr>
      <vt:lpstr>Types of Loans</vt:lpstr>
      <vt:lpstr>Types of Loans </vt:lpstr>
      <vt:lpstr>Types of Loans</vt:lpstr>
      <vt:lpstr>Types of Loans</vt:lpstr>
      <vt:lpstr>Types of Loans</vt:lpstr>
      <vt:lpstr>Types of Loans</vt:lpstr>
      <vt:lpstr>Types of Loans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Loans</dc:title>
  <dc:creator>Mary Wauters</dc:creator>
  <cp:lastModifiedBy>Mary Wauters</cp:lastModifiedBy>
  <cp:revision>8</cp:revision>
  <dcterms:created xsi:type="dcterms:W3CDTF">2015-10-22T14:02:00Z</dcterms:created>
  <dcterms:modified xsi:type="dcterms:W3CDTF">2015-10-22T19:48:54Z</dcterms:modified>
</cp:coreProperties>
</file>