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7" d="100"/>
          <a:sy n="47" d="100"/>
        </p:scale>
        <p:origin x="-1256" y="-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B2754E-F855-D642-8C27-6237232D4C98}" type="datetimeFigureOut">
              <a:rPr lang="en-US" smtClean="0"/>
              <a:t>15-11-25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2B0344-90BC-3C40-AC0B-38387082D7D4}" type="slidenum">
              <a:rPr lang="en-US" smtClean="0"/>
              <a:t>‹#›</a:t>
            </a:fld>
            <a:endParaRPr lang="en-US"/>
          </a:p>
        </p:txBody>
      </p:sp>
    </p:spTree>
    <p:extLst>
      <p:ext uri="{BB962C8B-B14F-4D97-AF65-F5344CB8AC3E}">
        <p14:creationId xmlns:p14="http://schemas.microsoft.com/office/powerpoint/2010/main" val="6684348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2B0344-90BC-3C40-AC0B-38387082D7D4}" type="slidenum">
              <a:rPr lang="en-US" smtClean="0"/>
              <a:t>1</a:t>
            </a:fld>
            <a:endParaRPr lang="en-US"/>
          </a:p>
        </p:txBody>
      </p:sp>
    </p:spTree>
    <p:extLst>
      <p:ext uri="{BB962C8B-B14F-4D97-AF65-F5344CB8AC3E}">
        <p14:creationId xmlns:p14="http://schemas.microsoft.com/office/powerpoint/2010/main" val="417190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Answer: Green.  Since the man in blue is dancing with the woman in red the man in green has the choice of either the woman in red or green (he cannot dance with green so he is dancing with the woman in red).</a:t>
            </a:r>
            <a:r>
              <a:rPr lang="en-CA" dirty="0" smtClean="0">
                <a:effectLst/>
              </a:rPr>
              <a:t> </a:t>
            </a:r>
            <a:endParaRPr lang="en-US" dirty="0"/>
          </a:p>
        </p:txBody>
      </p:sp>
      <p:sp>
        <p:nvSpPr>
          <p:cNvPr id="4" name="Slide Number Placeholder 3"/>
          <p:cNvSpPr>
            <a:spLocks noGrp="1"/>
          </p:cNvSpPr>
          <p:nvPr>
            <p:ph type="sldNum" sz="quarter" idx="10"/>
          </p:nvPr>
        </p:nvSpPr>
        <p:spPr/>
        <p:txBody>
          <a:bodyPr/>
          <a:lstStyle/>
          <a:p>
            <a:fld id="{382B0344-90BC-3C40-AC0B-38387082D7D4}" type="slidenum">
              <a:rPr lang="en-US" smtClean="0"/>
              <a:t>7</a:t>
            </a:fld>
            <a:endParaRPr lang="en-US"/>
          </a:p>
        </p:txBody>
      </p:sp>
    </p:spTree>
    <p:extLst>
      <p:ext uri="{BB962C8B-B14F-4D97-AF65-F5344CB8AC3E}">
        <p14:creationId xmlns:p14="http://schemas.microsoft.com/office/powerpoint/2010/main" val="411951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November 25, 2015</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November 25,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November 25,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November 25,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November 25,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November 25,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November 25, 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November 25, 2015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November 25, 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November 25, 2015</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November 25, 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November 25, 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Creative Thinking</a:t>
            </a:r>
            <a:endParaRPr lang="en-US" dirty="0"/>
          </a:p>
        </p:txBody>
      </p:sp>
      <p:sp>
        <p:nvSpPr>
          <p:cNvPr id="3" name="Subtitle 2"/>
          <p:cNvSpPr>
            <a:spLocks noGrp="1"/>
          </p:cNvSpPr>
          <p:nvPr>
            <p:ph type="subTitle" idx="1"/>
          </p:nvPr>
        </p:nvSpPr>
        <p:spPr/>
        <p:txBody>
          <a:bodyPr/>
          <a:lstStyle/>
          <a:p>
            <a:r>
              <a:rPr lang="en-US" dirty="0" smtClean="0"/>
              <a:t>CALM 20</a:t>
            </a:r>
            <a:endParaRPr lang="en-US" dirty="0"/>
          </a:p>
        </p:txBody>
      </p:sp>
    </p:spTree>
    <p:extLst>
      <p:ext uri="{BB962C8B-B14F-4D97-AF65-F5344CB8AC3E}">
        <p14:creationId xmlns:p14="http://schemas.microsoft.com/office/powerpoint/2010/main" val="30302517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Creative thinking?</a:t>
            </a:r>
            <a:endParaRPr lang="en-US" dirty="0"/>
          </a:p>
        </p:txBody>
      </p:sp>
      <p:sp>
        <p:nvSpPr>
          <p:cNvPr id="3" name="Content Placeholder 2"/>
          <p:cNvSpPr>
            <a:spLocks noGrp="1"/>
          </p:cNvSpPr>
          <p:nvPr>
            <p:ph idx="1"/>
          </p:nvPr>
        </p:nvSpPr>
        <p:spPr/>
        <p:txBody>
          <a:bodyPr>
            <a:normAutofit/>
          </a:bodyPr>
          <a:lstStyle/>
          <a:p>
            <a:r>
              <a:rPr lang="en-US" dirty="0"/>
              <a:t>A way of looking at </a:t>
            </a:r>
            <a:r>
              <a:rPr lang="en-US" dirty="0" smtClean="0"/>
              <a:t>problems or situations from a fresh perspective that suggests unorthodox solutions. </a:t>
            </a:r>
          </a:p>
          <a:p>
            <a:r>
              <a:rPr lang="en-US" dirty="0" smtClean="0"/>
              <a:t>Creative thinking can be stimulated both by an unstructured process such as </a:t>
            </a:r>
            <a:r>
              <a:rPr lang="en-US" b="1" dirty="0" smtClean="0"/>
              <a:t>brainstorming,</a:t>
            </a:r>
            <a:r>
              <a:rPr lang="en-US" dirty="0" smtClean="0"/>
              <a:t> and by a structured process such as </a:t>
            </a:r>
            <a:r>
              <a:rPr lang="en-US" b="1" dirty="0" smtClean="0"/>
              <a:t>lateral thinking</a:t>
            </a:r>
            <a:endParaRPr lang="en-US" b="1" dirty="0"/>
          </a:p>
        </p:txBody>
      </p:sp>
    </p:spTree>
    <p:extLst>
      <p:ext uri="{BB962C8B-B14F-4D97-AF65-F5344CB8AC3E}">
        <p14:creationId xmlns:p14="http://schemas.microsoft.com/office/powerpoint/2010/main" val="42877266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71698"/>
            <a:ext cx="7024744" cy="1143000"/>
          </a:xfrm>
        </p:spPr>
        <p:txBody>
          <a:bodyPr>
            <a:normAutofit fontScale="90000"/>
          </a:bodyPr>
          <a:lstStyle/>
          <a:p>
            <a:r>
              <a:rPr lang="en-US" dirty="0" smtClean="0"/>
              <a:t>Why is being able to Creatively think beneficial?</a:t>
            </a:r>
            <a:endParaRPr lang="en-US" dirty="0"/>
          </a:p>
        </p:txBody>
      </p:sp>
      <p:sp>
        <p:nvSpPr>
          <p:cNvPr id="3" name="Content Placeholder 2"/>
          <p:cNvSpPr>
            <a:spLocks noGrp="1"/>
          </p:cNvSpPr>
          <p:nvPr>
            <p:ph idx="1"/>
          </p:nvPr>
        </p:nvSpPr>
        <p:spPr/>
        <p:txBody>
          <a:bodyPr/>
          <a:lstStyle/>
          <a:p>
            <a:r>
              <a:rPr lang="en-US" dirty="0" smtClean="0"/>
              <a:t>Ability to look at problems differently</a:t>
            </a:r>
          </a:p>
          <a:p>
            <a:r>
              <a:rPr lang="en-US" dirty="0" smtClean="0"/>
              <a:t>Why else</a:t>
            </a:r>
            <a:r>
              <a:rPr lang="is-IS" dirty="0" smtClean="0"/>
              <a:t>…</a:t>
            </a:r>
          </a:p>
          <a:p>
            <a:endParaRPr lang="is-IS" dirty="0" smtClean="0"/>
          </a:p>
          <a:p>
            <a:r>
              <a:rPr lang="en-US" dirty="0" smtClean="0"/>
              <a:t>Employment?</a:t>
            </a:r>
          </a:p>
          <a:p>
            <a:r>
              <a:rPr lang="en-US" dirty="0" smtClean="0"/>
              <a:t>Relationships? Communication?</a:t>
            </a:r>
          </a:p>
          <a:p>
            <a:endParaRPr lang="en-US" dirty="0" smtClean="0"/>
          </a:p>
          <a:p>
            <a:endParaRPr lang="en-US" dirty="0" smtClean="0"/>
          </a:p>
        </p:txBody>
      </p:sp>
    </p:spTree>
    <p:extLst>
      <p:ext uri="{BB962C8B-B14F-4D97-AF65-F5344CB8AC3E}">
        <p14:creationId xmlns:p14="http://schemas.microsoft.com/office/powerpoint/2010/main" val="39663684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you think you are a Creative thinker?</a:t>
            </a:r>
            <a:endParaRPr lang="en-US" dirty="0"/>
          </a:p>
        </p:txBody>
      </p:sp>
      <p:pic>
        <p:nvPicPr>
          <p:cNvPr id="4" name="Content Placeholder 3"/>
          <p:cNvPicPr>
            <a:picLocks noGrp="1" noChangeAspect="1"/>
          </p:cNvPicPr>
          <p:nvPr>
            <p:ph idx="1"/>
          </p:nvPr>
        </p:nvPicPr>
        <p:blipFill>
          <a:blip r:embed="rId2"/>
          <a:srcRect l="-36292" r="-36292"/>
          <a:stretch>
            <a:fillRect/>
          </a:stretch>
        </p:blipFill>
        <p:spPr/>
      </p:pic>
    </p:spTree>
    <p:extLst>
      <p:ext uri="{BB962C8B-B14F-4D97-AF65-F5344CB8AC3E}">
        <p14:creationId xmlns:p14="http://schemas.microsoft.com/office/powerpoint/2010/main" val="11625404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82872"/>
            <a:ext cx="7402422" cy="1143000"/>
          </a:xfrm>
        </p:spPr>
        <p:txBody>
          <a:bodyPr>
            <a:normAutofit fontScale="90000"/>
          </a:bodyPr>
          <a:lstStyle/>
          <a:p>
            <a:r>
              <a:rPr lang="en-US" dirty="0" smtClean="0"/>
              <a:t>Let’s Challenge our Creative thinking!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Paper Clip</a:t>
            </a:r>
          </a:p>
          <a:p>
            <a:endParaRPr lang="en-US" dirty="0"/>
          </a:p>
          <a:p>
            <a:endParaRPr lang="en-US" dirty="0" smtClean="0"/>
          </a:p>
          <a:p>
            <a:r>
              <a:rPr lang="en-US" dirty="0"/>
              <a:t>The test measures </a:t>
            </a:r>
            <a:r>
              <a:rPr lang="en-US" sz="2900" i="1" dirty="0"/>
              <a:t>divergent thinking</a:t>
            </a:r>
            <a:r>
              <a:rPr lang="en-US" sz="2900" dirty="0"/>
              <a:t> </a:t>
            </a:r>
            <a:r>
              <a:rPr lang="en-US" dirty="0"/>
              <a:t>across four sub-categories:</a:t>
            </a:r>
          </a:p>
          <a:p>
            <a:pPr lvl="1"/>
            <a:r>
              <a:rPr lang="en-US" b="1" dirty="0" smtClean="0"/>
              <a:t>Fluency </a:t>
            </a:r>
            <a:r>
              <a:rPr lang="en-US" dirty="0"/>
              <a:t>– how many uses you can come up with</a:t>
            </a:r>
          </a:p>
          <a:p>
            <a:pPr lvl="1"/>
            <a:r>
              <a:rPr lang="en-US" b="1" dirty="0" smtClean="0"/>
              <a:t>Originality</a:t>
            </a:r>
            <a:r>
              <a:rPr lang="en-US" dirty="0" smtClean="0"/>
              <a:t> </a:t>
            </a:r>
            <a:r>
              <a:rPr lang="en-US" dirty="0"/>
              <a:t>– how uncommon those uses are (e.g. “router </a:t>
            </a:r>
            <a:r>
              <a:rPr lang="en-US" dirty="0" err="1"/>
              <a:t>restarter</a:t>
            </a:r>
            <a:r>
              <a:rPr lang="en-US" dirty="0"/>
              <a:t>” is more uncommon than “holding papers together”)</a:t>
            </a:r>
          </a:p>
          <a:p>
            <a:pPr lvl="1"/>
            <a:r>
              <a:rPr lang="en-US" b="1" dirty="0" smtClean="0"/>
              <a:t>Flexibility</a:t>
            </a:r>
            <a:r>
              <a:rPr lang="en-US" dirty="0" smtClean="0"/>
              <a:t> </a:t>
            </a:r>
            <a:r>
              <a:rPr lang="en-US" dirty="0"/>
              <a:t>– how many areas your answers cover (e.g. cufflinks and earrings are both accessories, aka one area)</a:t>
            </a:r>
          </a:p>
          <a:p>
            <a:pPr lvl="1"/>
            <a:r>
              <a:rPr lang="en-US" b="1" dirty="0" smtClean="0"/>
              <a:t>Elaboration</a:t>
            </a:r>
            <a:r>
              <a:rPr lang="en-US" dirty="0" smtClean="0"/>
              <a:t> </a:t>
            </a:r>
            <a:r>
              <a:rPr lang="en-US" dirty="0"/>
              <a:t>– level of detail in responses; “keeping headphones from getting tangled up” would be worth more than “bookmark”</a:t>
            </a:r>
            <a:endParaRPr lang="en-US" dirty="0"/>
          </a:p>
        </p:txBody>
      </p:sp>
    </p:spTree>
    <p:extLst>
      <p:ext uri="{BB962C8B-B14F-4D97-AF65-F5344CB8AC3E}">
        <p14:creationId xmlns:p14="http://schemas.microsoft.com/office/powerpoint/2010/main" val="9858079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89" y="984363"/>
            <a:ext cx="7478925" cy="1143000"/>
          </a:xfrm>
        </p:spPr>
        <p:txBody>
          <a:bodyPr>
            <a:normAutofit fontScale="90000"/>
          </a:bodyPr>
          <a:lstStyle/>
          <a:p>
            <a:r>
              <a:rPr lang="en-US" dirty="0"/>
              <a:t>Let’s Challenge our Creative thinking!</a:t>
            </a:r>
          </a:p>
        </p:txBody>
      </p:sp>
      <p:sp>
        <p:nvSpPr>
          <p:cNvPr id="3" name="Content Placeholder 2"/>
          <p:cNvSpPr>
            <a:spLocks noGrp="1"/>
          </p:cNvSpPr>
          <p:nvPr>
            <p:ph idx="1"/>
          </p:nvPr>
        </p:nvSpPr>
        <p:spPr/>
        <p:txBody>
          <a:bodyPr/>
          <a:lstStyle/>
          <a:p>
            <a:r>
              <a:rPr lang="en-US" dirty="0" smtClean="0"/>
              <a:t>Complete the Picture on the Handout</a:t>
            </a:r>
          </a:p>
          <a:p>
            <a:endParaRPr lang="en-US" dirty="0" smtClean="0"/>
          </a:p>
          <a:p>
            <a:r>
              <a:rPr lang="en-US" dirty="0"/>
              <a:t>Developed in the ’60s by psychologist Ellis Paul Torrance, the Torrance Test of Creative Thinking (TTCT) sought to identify a creativity-oriented alternative to IQ testing.</a:t>
            </a:r>
            <a:endParaRPr lang="en-US" dirty="0"/>
          </a:p>
        </p:txBody>
      </p:sp>
    </p:spTree>
    <p:extLst>
      <p:ext uri="{BB962C8B-B14F-4D97-AF65-F5344CB8AC3E}">
        <p14:creationId xmlns:p14="http://schemas.microsoft.com/office/powerpoint/2010/main" val="3632369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6164"/>
            <a:ext cx="7524826" cy="1143000"/>
          </a:xfrm>
        </p:spPr>
        <p:txBody>
          <a:bodyPr>
            <a:normAutofit fontScale="90000"/>
          </a:bodyPr>
          <a:lstStyle/>
          <a:p>
            <a:r>
              <a:rPr lang="en-US" dirty="0"/>
              <a:t>Let’s Challenge our Creative thinking</a:t>
            </a:r>
            <a:r>
              <a:rPr lang="en-US" dirty="0" smtClean="0"/>
              <a:t>!</a:t>
            </a:r>
            <a:endParaRPr lang="en-US" dirty="0"/>
          </a:p>
        </p:txBody>
      </p:sp>
      <p:sp>
        <p:nvSpPr>
          <p:cNvPr id="3" name="Content Placeholder 2"/>
          <p:cNvSpPr>
            <a:spLocks noGrp="1"/>
          </p:cNvSpPr>
          <p:nvPr>
            <p:ph idx="1"/>
          </p:nvPr>
        </p:nvSpPr>
        <p:spPr>
          <a:xfrm>
            <a:off x="1043492" y="1599164"/>
            <a:ext cx="6777317" cy="4918422"/>
          </a:xfrm>
        </p:spPr>
        <p:txBody>
          <a:bodyPr>
            <a:normAutofit fontScale="92500"/>
          </a:bodyPr>
          <a:lstStyle/>
          <a:p>
            <a:r>
              <a:rPr lang="en-US" dirty="0" smtClean="0"/>
              <a:t>Riddles..</a:t>
            </a:r>
          </a:p>
          <a:p>
            <a:r>
              <a:rPr lang="en-US" dirty="0"/>
              <a:t>Three couples went together to a party. One woman was dressed in red, one in green, and one in blue. Each man was wearing one of these colors. When all three couples were dancing, the man in red was dancing with the woman in blue. "Isn't it funny Christine, not one of us is dancing with a partner dressed in the same color." Think about the man who is dancing with the woman in red. What color is he wearing?</a:t>
            </a:r>
            <a:r>
              <a:rPr lang="en-CA" dirty="0"/>
              <a:t> </a:t>
            </a:r>
            <a:endParaRPr lang="en-US" dirty="0" smtClean="0"/>
          </a:p>
          <a:p>
            <a:endParaRPr lang="en-US" dirty="0"/>
          </a:p>
          <a:p>
            <a:r>
              <a:rPr lang="en-US" dirty="0"/>
              <a:t>Psychologists use riddles to measure creative problem solving potential, or </a:t>
            </a:r>
            <a:r>
              <a:rPr lang="en-US" sz="3200" i="1" dirty="0"/>
              <a:t>convergent thinking</a:t>
            </a:r>
            <a:r>
              <a:rPr lang="en-US" dirty="0"/>
              <a:t>.</a:t>
            </a:r>
            <a:endParaRPr lang="en-US" dirty="0"/>
          </a:p>
        </p:txBody>
      </p:sp>
    </p:spTree>
    <p:extLst>
      <p:ext uri="{BB962C8B-B14F-4D97-AF65-F5344CB8AC3E}">
        <p14:creationId xmlns:p14="http://schemas.microsoft.com/office/powerpoint/2010/main" val="1328800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Let’s Challenge our Creative thinking</a:t>
            </a:r>
            <a:r>
              <a:rPr lang="en-US" dirty="0" smtClean="0"/>
              <a:t>!</a:t>
            </a:r>
            <a:endParaRPr lang="en-US" dirty="0"/>
          </a:p>
        </p:txBody>
      </p:sp>
      <p:pic>
        <p:nvPicPr>
          <p:cNvPr id="4" name="Content Placeholder 3" descr="Football Brainteaser.jpg"/>
          <p:cNvPicPr>
            <a:picLocks noGrp="1" noChangeAspect="1"/>
          </p:cNvPicPr>
          <p:nvPr>
            <p:ph idx="1"/>
          </p:nvPr>
        </p:nvPicPr>
        <p:blipFill rotWithShape="1">
          <a:blip r:embed="rId2">
            <a:extLst>
              <a:ext uri="{28A0092B-C50C-407E-A947-70E740481C1C}">
                <a14:useLocalDpi xmlns:a14="http://schemas.microsoft.com/office/drawing/2010/main" val="0"/>
              </a:ext>
            </a:extLst>
          </a:blip>
          <a:srcRect l="-864" r="-316"/>
          <a:stretch/>
        </p:blipFill>
        <p:spPr>
          <a:xfrm>
            <a:off x="3090714" y="1728844"/>
            <a:ext cx="4662840" cy="4608516"/>
          </a:xfrm>
        </p:spPr>
      </p:pic>
    </p:spTree>
    <p:extLst>
      <p:ext uri="{BB962C8B-B14F-4D97-AF65-F5344CB8AC3E}">
        <p14:creationId xmlns:p14="http://schemas.microsoft.com/office/powerpoint/2010/main" val="35948518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relate to real life?</a:t>
            </a:r>
            <a:endParaRPr lang="en-US" dirty="0"/>
          </a:p>
        </p:txBody>
      </p:sp>
      <p:sp>
        <p:nvSpPr>
          <p:cNvPr id="3" name="Content Placeholder 2"/>
          <p:cNvSpPr>
            <a:spLocks noGrp="1"/>
          </p:cNvSpPr>
          <p:nvPr>
            <p:ph idx="1"/>
          </p:nvPr>
        </p:nvSpPr>
        <p:spPr/>
        <p:txBody>
          <a:bodyPr/>
          <a:lstStyle/>
          <a:p>
            <a:r>
              <a:rPr lang="en-US" dirty="0" smtClean="0"/>
              <a:t>Take out a blank piece of paper.</a:t>
            </a:r>
          </a:p>
          <a:p>
            <a:r>
              <a:rPr lang="en-US" dirty="0" smtClean="0"/>
              <a:t>Write a short paragraph about:	</a:t>
            </a:r>
          </a:p>
          <a:p>
            <a:pPr lvl="1"/>
            <a:r>
              <a:rPr lang="en-US" dirty="0" smtClean="0"/>
              <a:t> How Creative thinking can enhance your wellness dimensions (any or all dimensions)</a:t>
            </a:r>
          </a:p>
          <a:p>
            <a:pPr lvl="1"/>
            <a:r>
              <a:rPr lang="en-US" dirty="0" smtClean="0"/>
              <a:t>When in your week so far have you had to use creative thinking skills? Give an example and explain how you used your creative thinking skills</a:t>
            </a:r>
            <a:endParaRPr lang="en-US" dirty="0"/>
          </a:p>
        </p:txBody>
      </p:sp>
    </p:spTree>
    <p:extLst>
      <p:ext uri="{BB962C8B-B14F-4D97-AF65-F5344CB8AC3E}">
        <p14:creationId xmlns:p14="http://schemas.microsoft.com/office/powerpoint/2010/main" val="124837526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355</TotalTime>
  <Words>419</Words>
  <Application>Microsoft Macintosh PowerPoint</Application>
  <PresentationFormat>On-screen Show (4:3)</PresentationFormat>
  <Paragraphs>39</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Austin</vt:lpstr>
      <vt:lpstr>Creative Thinking</vt:lpstr>
      <vt:lpstr>What is Creative thinking?</vt:lpstr>
      <vt:lpstr>Why is being able to Creatively think beneficial?</vt:lpstr>
      <vt:lpstr>Do you think you are a Creative thinker?</vt:lpstr>
      <vt:lpstr>Let’s Challenge our Creative thinking!</vt:lpstr>
      <vt:lpstr>Let’s Challenge our Creative thinking!</vt:lpstr>
      <vt:lpstr>Let’s Challenge our Creative thinking!</vt:lpstr>
      <vt:lpstr>Let’s Challenge our Creative thinking!</vt:lpstr>
      <vt:lpstr>How does this relate to real life?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Thinking</dc:title>
  <dc:creator>Mary Wauters</dc:creator>
  <cp:lastModifiedBy>Mary Wauters</cp:lastModifiedBy>
  <cp:revision>9</cp:revision>
  <dcterms:created xsi:type="dcterms:W3CDTF">2015-11-25T15:09:00Z</dcterms:created>
  <dcterms:modified xsi:type="dcterms:W3CDTF">2015-11-25T21:04:12Z</dcterms:modified>
</cp:coreProperties>
</file>