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47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November 23, 2015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November 23,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November 23,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November 23,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November 23,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November 23,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November 23,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November 23, 2015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November 23,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November 23, 2015</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November 23, 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November 23, 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rograms.alberta.ca/Living/Dynamic.aspx?N=770+125+597" TargetMode="External"/><Relationship Id="rId4" Type="http://schemas.openxmlformats.org/officeDocument/2006/relationships/hyperlink" Target="http://www.health.alberta.ca/health-info/AMH-Mental-Health.html" TargetMode="External"/><Relationship Id="rId5" Type="http://schemas.openxmlformats.org/officeDocument/2006/relationships/hyperlink" Target="https://alberta.cmha.ca" TargetMode="External"/><Relationship Id="rId1" Type="http://schemas.openxmlformats.org/officeDocument/2006/relationships/slideLayout" Target="../slideLayouts/slideLayout2.xml"/><Relationship Id="rId2" Type="http://schemas.openxmlformats.org/officeDocument/2006/relationships/hyperlink" Target="http://www.albertahealthservices.ca/amh/amh.asp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Mental Health </a:t>
            </a:r>
            <a:endParaRPr lang="en-US" dirty="0"/>
          </a:p>
        </p:txBody>
      </p:sp>
      <p:sp>
        <p:nvSpPr>
          <p:cNvPr id="3" name="Subtitle 2"/>
          <p:cNvSpPr>
            <a:spLocks noGrp="1"/>
          </p:cNvSpPr>
          <p:nvPr>
            <p:ph type="subTitle" idx="1"/>
          </p:nvPr>
        </p:nvSpPr>
        <p:spPr/>
        <p:txBody>
          <a:bodyPr/>
          <a:lstStyle/>
          <a:p>
            <a:r>
              <a:rPr lang="en-US" dirty="0" smtClean="0"/>
              <a:t>CALM 20</a:t>
            </a:r>
            <a:endParaRPr lang="en-US" dirty="0"/>
          </a:p>
        </p:txBody>
      </p:sp>
    </p:spTree>
    <p:extLst>
      <p:ext uri="{BB962C8B-B14F-4D97-AF65-F5344CB8AC3E}">
        <p14:creationId xmlns:p14="http://schemas.microsoft.com/office/powerpoint/2010/main" val="3778753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268872"/>
            <a:ext cx="7024744" cy="1143000"/>
          </a:xfrm>
        </p:spPr>
        <p:txBody>
          <a:bodyPr>
            <a:normAutofit fontScale="90000"/>
          </a:bodyPr>
          <a:lstStyle/>
          <a:p>
            <a:r>
              <a:rPr lang="en-US" b="1" dirty="0"/>
              <a:t>7 Tips for How to Deal with Change</a:t>
            </a:r>
            <a:endParaRPr lang="en-US" dirty="0"/>
          </a:p>
        </p:txBody>
      </p:sp>
      <p:sp>
        <p:nvSpPr>
          <p:cNvPr id="3" name="Content Placeholder 2"/>
          <p:cNvSpPr>
            <a:spLocks noGrp="1"/>
          </p:cNvSpPr>
          <p:nvPr>
            <p:ph idx="1"/>
          </p:nvPr>
        </p:nvSpPr>
        <p:spPr>
          <a:xfrm>
            <a:off x="1043492" y="2177405"/>
            <a:ext cx="6777317" cy="3645502"/>
          </a:xfrm>
        </p:spPr>
        <p:txBody>
          <a:bodyPr/>
          <a:lstStyle/>
          <a:p>
            <a:r>
              <a:rPr lang="en-US" b="1" dirty="0" smtClean="0"/>
              <a:t>1) Simply </a:t>
            </a:r>
            <a:r>
              <a:rPr lang="en-US" b="1" dirty="0"/>
              <a:t>notice</a:t>
            </a:r>
            <a:r>
              <a:rPr lang="en-US" dirty="0"/>
              <a:t> that you are in the midst of change and that change is a part of you. </a:t>
            </a:r>
            <a:endParaRPr lang="en-US" dirty="0" smtClean="0"/>
          </a:p>
          <a:p>
            <a:r>
              <a:rPr lang="en-US" dirty="0" smtClean="0"/>
              <a:t>This </a:t>
            </a:r>
            <a:r>
              <a:rPr lang="en-US" dirty="0"/>
              <a:t>might seem like a no-brainer, but it takes some practice to become aware of change instead of subconsciously denying it. </a:t>
            </a:r>
            <a:endParaRPr lang="en-US" dirty="0" smtClean="0"/>
          </a:p>
          <a:p>
            <a:r>
              <a:rPr lang="en-US" dirty="0" smtClean="0"/>
              <a:t>Don't </a:t>
            </a:r>
            <a:r>
              <a:rPr lang="en-US" dirty="0"/>
              <a:t>try to run and hide. If you have a journal, write about changes you notice</a:t>
            </a:r>
            <a:r>
              <a:rPr lang="en-US" dirty="0" smtClean="0"/>
              <a:t>. (remember-Stress Journal</a:t>
            </a:r>
            <a:r>
              <a:rPr lang="is-IS" dirty="0" smtClean="0"/>
              <a:t>…)</a:t>
            </a:r>
            <a:endParaRPr lang="en-US" dirty="0"/>
          </a:p>
          <a:p>
            <a:endParaRPr lang="en-US" dirty="0"/>
          </a:p>
        </p:txBody>
      </p:sp>
    </p:spTree>
    <p:extLst>
      <p:ext uri="{BB962C8B-B14F-4D97-AF65-F5344CB8AC3E}">
        <p14:creationId xmlns:p14="http://schemas.microsoft.com/office/powerpoint/2010/main" val="2522025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42297"/>
            <a:ext cx="7024744" cy="801538"/>
          </a:xfrm>
        </p:spPr>
        <p:txBody>
          <a:bodyPr>
            <a:normAutofit fontScale="90000"/>
          </a:bodyPr>
          <a:lstStyle/>
          <a:p>
            <a:r>
              <a:rPr lang="en-US" b="1" dirty="0"/>
              <a:t>7 Tips for How to Deal with Change</a:t>
            </a:r>
            <a:endParaRPr lang="en-US" dirty="0"/>
          </a:p>
        </p:txBody>
      </p:sp>
      <p:sp>
        <p:nvSpPr>
          <p:cNvPr id="3" name="Content Placeholder 2"/>
          <p:cNvSpPr>
            <a:spLocks noGrp="1"/>
          </p:cNvSpPr>
          <p:nvPr>
            <p:ph idx="1"/>
          </p:nvPr>
        </p:nvSpPr>
        <p:spPr/>
        <p:txBody>
          <a:bodyPr>
            <a:normAutofit lnSpcReduction="10000"/>
          </a:bodyPr>
          <a:lstStyle/>
          <a:p>
            <a:r>
              <a:rPr lang="en-US" b="1" dirty="0" smtClean="0"/>
              <a:t>2) Face </a:t>
            </a:r>
            <a:r>
              <a:rPr lang="en-US" b="1" dirty="0"/>
              <a:t>your feelings</a:t>
            </a:r>
            <a:r>
              <a:rPr lang="en-US" dirty="0"/>
              <a:t> about the change, especially when the change is imposed and beyond your control. </a:t>
            </a:r>
            <a:endParaRPr lang="en-US" dirty="0" smtClean="0"/>
          </a:p>
          <a:p>
            <a:r>
              <a:rPr lang="en-US" dirty="0" smtClean="0"/>
              <a:t>Get </a:t>
            </a:r>
            <a:r>
              <a:rPr lang="en-US" dirty="0"/>
              <a:t>past "Why me?" "But I don't want to!" and "It isn't fair!" </a:t>
            </a:r>
            <a:endParaRPr lang="en-US" dirty="0" smtClean="0"/>
          </a:p>
          <a:p>
            <a:r>
              <a:rPr lang="en-US" dirty="0" smtClean="0"/>
              <a:t>Figure </a:t>
            </a:r>
            <a:r>
              <a:rPr lang="en-US" dirty="0"/>
              <a:t>out what your fears or worries are. That takes work. You don't have to be a victim, even when you are not in control of the change. </a:t>
            </a:r>
            <a:endParaRPr lang="en-US" dirty="0" smtClean="0"/>
          </a:p>
          <a:p>
            <a:r>
              <a:rPr lang="en-US" dirty="0" smtClean="0"/>
              <a:t>Write </a:t>
            </a:r>
            <a:r>
              <a:rPr lang="en-US" dirty="0"/>
              <a:t>about your feelings.</a:t>
            </a:r>
          </a:p>
          <a:p>
            <a:endParaRPr lang="en-US" dirty="0"/>
          </a:p>
        </p:txBody>
      </p:sp>
    </p:spTree>
    <p:extLst>
      <p:ext uri="{BB962C8B-B14F-4D97-AF65-F5344CB8AC3E}">
        <p14:creationId xmlns:p14="http://schemas.microsoft.com/office/powerpoint/2010/main" val="1168365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48268"/>
            <a:ext cx="7024744" cy="1143000"/>
          </a:xfrm>
        </p:spPr>
        <p:txBody>
          <a:bodyPr>
            <a:normAutofit fontScale="90000"/>
          </a:bodyPr>
          <a:lstStyle/>
          <a:p>
            <a:r>
              <a:rPr lang="en-US" b="1" dirty="0"/>
              <a:t>7 Tips for How to Deal with Change</a:t>
            </a:r>
            <a:endParaRPr lang="en-US" dirty="0"/>
          </a:p>
        </p:txBody>
      </p:sp>
      <p:sp>
        <p:nvSpPr>
          <p:cNvPr id="3" name="Content Placeholder 2"/>
          <p:cNvSpPr>
            <a:spLocks noGrp="1"/>
          </p:cNvSpPr>
          <p:nvPr>
            <p:ph idx="1"/>
          </p:nvPr>
        </p:nvSpPr>
        <p:spPr/>
        <p:txBody>
          <a:bodyPr>
            <a:normAutofit/>
          </a:bodyPr>
          <a:lstStyle/>
          <a:p>
            <a:r>
              <a:rPr lang="en-US" b="1" dirty="0" smtClean="0"/>
              <a:t>3) Figure </a:t>
            </a:r>
            <a:r>
              <a:rPr lang="en-US" b="1" dirty="0"/>
              <a:t>out when to accept and when to reject the change</a:t>
            </a:r>
            <a:r>
              <a:rPr lang="en-US" b="1" dirty="0" smtClean="0"/>
              <a:t>.</a:t>
            </a:r>
          </a:p>
          <a:p>
            <a:r>
              <a:rPr lang="en-US" dirty="0" smtClean="0"/>
              <a:t>Have </a:t>
            </a:r>
            <a:r>
              <a:rPr lang="en-US" dirty="0"/>
              <a:t>you heard the </a:t>
            </a:r>
            <a:r>
              <a:rPr lang="en-US" dirty="0" smtClean="0"/>
              <a:t>serenity prayer? </a:t>
            </a:r>
          </a:p>
          <a:p>
            <a:r>
              <a:rPr lang="en-US" dirty="0" smtClean="0"/>
              <a:t>Reflect on what you are accepting, what you are rejecting, and what you are doing something about. You will be amazed at how effective your choices are</a:t>
            </a:r>
          </a:p>
        </p:txBody>
      </p:sp>
    </p:spTree>
    <p:extLst>
      <p:ext uri="{BB962C8B-B14F-4D97-AF65-F5344CB8AC3E}">
        <p14:creationId xmlns:p14="http://schemas.microsoft.com/office/powerpoint/2010/main" val="3003712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 Tips for How to Deal with Change</a:t>
            </a:r>
            <a:endParaRPr lang="en-US" dirty="0"/>
          </a:p>
        </p:txBody>
      </p:sp>
      <p:sp>
        <p:nvSpPr>
          <p:cNvPr id="3" name="Content Placeholder 2"/>
          <p:cNvSpPr>
            <a:spLocks noGrp="1"/>
          </p:cNvSpPr>
          <p:nvPr>
            <p:ph idx="1"/>
          </p:nvPr>
        </p:nvSpPr>
        <p:spPr/>
        <p:txBody>
          <a:bodyPr>
            <a:normAutofit fontScale="92500"/>
          </a:bodyPr>
          <a:lstStyle/>
          <a:p>
            <a:r>
              <a:rPr lang="en-US" b="1" dirty="0" smtClean="0"/>
              <a:t>4) Adopt </a:t>
            </a:r>
            <a:r>
              <a:rPr lang="en-US" b="1" dirty="0"/>
              <a:t>an attitude of anticipation, and be grateful.</a:t>
            </a:r>
            <a:r>
              <a:rPr lang="en-US" dirty="0"/>
              <a:t> </a:t>
            </a:r>
            <a:endParaRPr lang="en-US" dirty="0" smtClean="0"/>
          </a:p>
          <a:p>
            <a:r>
              <a:rPr lang="en-US" dirty="0" smtClean="0"/>
              <a:t>Welcome </a:t>
            </a:r>
            <a:r>
              <a:rPr lang="en-US" dirty="0"/>
              <a:t>change as an opportunity. Find the benefit somewhere in the change. There is always a benefit and an opportunity. </a:t>
            </a:r>
            <a:endParaRPr lang="en-US" dirty="0" smtClean="0"/>
          </a:p>
          <a:p>
            <a:r>
              <a:rPr lang="en-US" dirty="0" smtClean="0"/>
              <a:t>Start </a:t>
            </a:r>
            <a:r>
              <a:rPr lang="en-US" dirty="0"/>
              <a:t>by keeping a written record for 3 days. Every day, note 3 things, large or small, that you are grateful for. You will notice a more powerful attitude of anticipation growing (hey! that might be a nice change!).</a:t>
            </a:r>
            <a:endParaRPr lang="en-US" dirty="0"/>
          </a:p>
        </p:txBody>
      </p:sp>
    </p:spTree>
    <p:extLst>
      <p:ext uri="{BB962C8B-B14F-4D97-AF65-F5344CB8AC3E}">
        <p14:creationId xmlns:p14="http://schemas.microsoft.com/office/powerpoint/2010/main" val="2557553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 Tips for How to Deal with Change</a:t>
            </a:r>
            <a:endParaRPr lang="en-US" dirty="0"/>
          </a:p>
        </p:txBody>
      </p:sp>
      <p:sp>
        <p:nvSpPr>
          <p:cNvPr id="3" name="Content Placeholder 2"/>
          <p:cNvSpPr>
            <a:spLocks noGrp="1"/>
          </p:cNvSpPr>
          <p:nvPr>
            <p:ph idx="1"/>
          </p:nvPr>
        </p:nvSpPr>
        <p:spPr/>
        <p:txBody>
          <a:bodyPr/>
          <a:lstStyle/>
          <a:p>
            <a:r>
              <a:rPr lang="en-US" b="1" dirty="0" smtClean="0"/>
              <a:t>5) Choose </a:t>
            </a:r>
            <a:r>
              <a:rPr lang="en-US" b="1" dirty="0"/>
              <a:t>your thoughts and attitudes about each change</a:t>
            </a:r>
            <a:r>
              <a:rPr lang="en-US" b="1" dirty="0" smtClean="0"/>
              <a:t>.</a:t>
            </a:r>
          </a:p>
          <a:p>
            <a:r>
              <a:rPr lang="en-US" dirty="0" smtClean="0"/>
              <a:t>Negative </a:t>
            </a:r>
            <a:r>
              <a:rPr lang="en-US" dirty="0"/>
              <a:t>thoughts block your creativity and problem-solving abilities. </a:t>
            </a:r>
            <a:endParaRPr lang="en-US" dirty="0" smtClean="0"/>
          </a:p>
          <a:p>
            <a:r>
              <a:rPr lang="en-US" dirty="0" smtClean="0"/>
              <a:t>Positive </a:t>
            </a:r>
            <a:r>
              <a:rPr lang="en-US" dirty="0"/>
              <a:t>thoughts build bridges to possibilities and opportunities. </a:t>
            </a:r>
            <a:endParaRPr lang="en-US" dirty="0" smtClean="0"/>
          </a:p>
          <a:p>
            <a:r>
              <a:rPr lang="en-US" dirty="0" smtClean="0"/>
              <a:t>Keep </a:t>
            </a:r>
            <a:r>
              <a:rPr lang="en-US" dirty="0"/>
              <a:t>a record of the choices you make in your thoughts and attitudes.</a:t>
            </a:r>
            <a:endParaRPr lang="en-US" dirty="0"/>
          </a:p>
        </p:txBody>
      </p:sp>
    </p:spTree>
    <p:extLst>
      <p:ext uri="{BB962C8B-B14F-4D97-AF65-F5344CB8AC3E}">
        <p14:creationId xmlns:p14="http://schemas.microsoft.com/office/powerpoint/2010/main" val="987216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 Tips for How to Deal with Change</a:t>
            </a:r>
            <a:endParaRPr lang="en-US" dirty="0"/>
          </a:p>
        </p:txBody>
      </p:sp>
      <p:sp>
        <p:nvSpPr>
          <p:cNvPr id="3" name="Content Placeholder 2"/>
          <p:cNvSpPr>
            <a:spLocks noGrp="1"/>
          </p:cNvSpPr>
          <p:nvPr>
            <p:ph idx="1"/>
          </p:nvPr>
        </p:nvSpPr>
        <p:spPr/>
        <p:txBody>
          <a:bodyPr/>
          <a:lstStyle/>
          <a:p>
            <a:r>
              <a:rPr lang="en-US" b="1" dirty="0" smtClean="0"/>
              <a:t>6) Learn </a:t>
            </a:r>
            <a:r>
              <a:rPr lang="en-US" b="1" dirty="0"/>
              <a:t>to relax (more)</a:t>
            </a:r>
            <a:r>
              <a:rPr lang="en-US" b="1" dirty="0" smtClean="0"/>
              <a:t>.</a:t>
            </a:r>
          </a:p>
          <a:p>
            <a:r>
              <a:rPr lang="en-US" dirty="0" smtClean="0"/>
              <a:t> </a:t>
            </a:r>
            <a:r>
              <a:rPr lang="en-US" dirty="0"/>
              <a:t>Deep breathing works for many people</a:t>
            </a:r>
            <a:r>
              <a:rPr lang="en-US" dirty="0" smtClean="0"/>
              <a:t>.</a:t>
            </a:r>
          </a:p>
          <a:p>
            <a:r>
              <a:rPr lang="en-US" dirty="0" smtClean="0"/>
              <a:t> </a:t>
            </a:r>
            <a:r>
              <a:rPr lang="en-US" dirty="0"/>
              <a:t>Exercise helps most of us to relax. </a:t>
            </a:r>
            <a:endParaRPr lang="en-US" dirty="0" smtClean="0"/>
          </a:p>
          <a:p>
            <a:r>
              <a:rPr lang="en-US" dirty="0" smtClean="0"/>
              <a:t>Choose </a:t>
            </a:r>
            <a:r>
              <a:rPr lang="en-US" dirty="0"/>
              <a:t>the way that works best for you. Relaxation allows you to deal well with change.</a:t>
            </a:r>
          </a:p>
          <a:p>
            <a:r>
              <a:rPr lang="en-US" dirty="0" smtClean="0"/>
              <a:t>(Stress tool box!)</a:t>
            </a:r>
            <a:endParaRPr lang="en-US" dirty="0"/>
          </a:p>
        </p:txBody>
      </p:sp>
    </p:spTree>
    <p:extLst>
      <p:ext uri="{BB962C8B-B14F-4D97-AF65-F5344CB8AC3E}">
        <p14:creationId xmlns:p14="http://schemas.microsoft.com/office/powerpoint/2010/main" val="2019248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 Tips for How to Deal with Change</a:t>
            </a:r>
            <a:endParaRPr lang="en-US" dirty="0"/>
          </a:p>
        </p:txBody>
      </p:sp>
      <p:sp>
        <p:nvSpPr>
          <p:cNvPr id="3" name="Content Placeholder 2"/>
          <p:cNvSpPr>
            <a:spLocks noGrp="1"/>
          </p:cNvSpPr>
          <p:nvPr>
            <p:ph idx="1"/>
          </p:nvPr>
        </p:nvSpPr>
        <p:spPr/>
        <p:txBody>
          <a:bodyPr>
            <a:normAutofit lnSpcReduction="10000"/>
          </a:bodyPr>
          <a:lstStyle/>
          <a:p>
            <a:r>
              <a:rPr lang="en-US" b="1" dirty="0" smtClean="0"/>
              <a:t>7) Set </a:t>
            </a:r>
            <a:r>
              <a:rPr lang="en-US" b="1" dirty="0"/>
              <a:t>smart goals</a:t>
            </a:r>
            <a:r>
              <a:rPr lang="en-US" dirty="0"/>
              <a:t> so you can consciously guide the change. </a:t>
            </a:r>
            <a:endParaRPr lang="en-US" dirty="0" smtClean="0"/>
          </a:p>
          <a:p>
            <a:r>
              <a:rPr lang="en-US" dirty="0" smtClean="0"/>
              <a:t>Smart </a:t>
            </a:r>
            <a:r>
              <a:rPr lang="en-US" dirty="0"/>
              <a:t>goal setting helps you decide how to make the change happen and to recognize your successes. </a:t>
            </a:r>
            <a:endParaRPr lang="en-US" dirty="0" smtClean="0"/>
          </a:p>
          <a:p>
            <a:r>
              <a:rPr lang="en-US" dirty="0" smtClean="0"/>
              <a:t>Write </a:t>
            </a:r>
            <a:r>
              <a:rPr lang="en-US" dirty="0"/>
              <a:t>out your goals and your plans to meet them. </a:t>
            </a:r>
            <a:endParaRPr lang="en-US" dirty="0" smtClean="0"/>
          </a:p>
          <a:p>
            <a:r>
              <a:rPr lang="en-US" dirty="0" smtClean="0"/>
              <a:t>SMART (Specific, Measureable, Attainable, Realistic, Timely)</a:t>
            </a:r>
          </a:p>
          <a:p>
            <a:pPr marL="68580" indent="0">
              <a:buNone/>
            </a:pPr>
            <a:endParaRPr lang="en-US" dirty="0"/>
          </a:p>
        </p:txBody>
      </p:sp>
    </p:spTree>
    <p:extLst>
      <p:ext uri="{BB962C8B-B14F-4D97-AF65-F5344CB8AC3E}">
        <p14:creationId xmlns:p14="http://schemas.microsoft.com/office/powerpoint/2010/main" val="2754070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Mental Health?</a:t>
            </a:r>
            <a:endParaRPr lang="en-US" dirty="0"/>
          </a:p>
        </p:txBody>
      </p:sp>
      <p:sp>
        <p:nvSpPr>
          <p:cNvPr id="3" name="Content Placeholder 2"/>
          <p:cNvSpPr>
            <a:spLocks noGrp="1"/>
          </p:cNvSpPr>
          <p:nvPr>
            <p:ph idx="1"/>
          </p:nvPr>
        </p:nvSpPr>
        <p:spPr/>
        <p:txBody>
          <a:bodyPr/>
          <a:lstStyle/>
          <a:p>
            <a:r>
              <a:rPr lang="en-US" dirty="0"/>
              <a:t>Mental health includes our emotional, psychological, and social well-being. It affects how we think, feel, and act</a:t>
            </a:r>
            <a:r>
              <a:rPr lang="en-US" dirty="0" smtClean="0"/>
              <a:t>.</a:t>
            </a:r>
          </a:p>
          <a:p>
            <a:r>
              <a:rPr lang="en-US" dirty="0" smtClean="0"/>
              <a:t> </a:t>
            </a:r>
            <a:r>
              <a:rPr lang="en-US" dirty="0"/>
              <a:t>It also helps determine how we handle stress, relate to others, and make choices</a:t>
            </a:r>
            <a:r>
              <a:rPr lang="en-US" dirty="0" smtClean="0"/>
              <a:t>.</a:t>
            </a:r>
          </a:p>
          <a:p>
            <a:r>
              <a:rPr lang="en-US" dirty="0" smtClean="0"/>
              <a:t> </a:t>
            </a:r>
            <a:r>
              <a:rPr lang="en-US" dirty="0"/>
              <a:t>Mental health is important at every stage of life, from childhood and adolescence through adulthood.</a:t>
            </a:r>
            <a:endParaRPr lang="en-US" dirty="0"/>
          </a:p>
        </p:txBody>
      </p:sp>
    </p:spTree>
    <p:extLst>
      <p:ext uri="{BB962C8B-B14F-4D97-AF65-F5344CB8AC3E}">
        <p14:creationId xmlns:p14="http://schemas.microsoft.com/office/powerpoint/2010/main" val="321681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806222"/>
            <a:ext cx="6777317" cy="4026407"/>
          </a:xfrm>
        </p:spPr>
        <p:txBody>
          <a:bodyPr/>
          <a:lstStyle/>
          <a:p>
            <a:r>
              <a:rPr lang="en-US" dirty="0"/>
              <a:t>Mental health problems may include mental illness such </a:t>
            </a:r>
            <a:r>
              <a:rPr lang="en-US" dirty="0" smtClean="0"/>
              <a:t>as (but not limited too):</a:t>
            </a:r>
            <a:endParaRPr lang="en-US" dirty="0"/>
          </a:p>
          <a:p>
            <a:r>
              <a:rPr lang="en-US" dirty="0"/>
              <a:t>depression</a:t>
            </a:r>
          </a:p>
          <a:p>
            <a:r>
              <a:rPr lang="en-US" dirty="0"/>
              <a:t>postpartum depression</a:t>
            </a:r>
          </a:p>
          <a:p>
            <a:r>
              <a:rPr lang="en-US" dirty="0"/>
              <a:t>anxiety</a:t>
            </a:r>
          </a:p>
          <a:p>
            <a:r>
              <a:rPr lang="en-US" dirty="0"/>
              <a:t>obsessive compulsive disorder</a:t>
            </a:r>
          </a:p>
          <a:p>
            <a:r>
              <a:rPr lang="en-US" dirty="0"/>
              <a:t>schizophrenia</a:t>
            </a:r>
            <a:endParaRPr lang="en-US" dirty="0"/>
          </a:p>
        </p:txBody>
      </p:sp>
    </p:spTree>
    <p:extLst>
      <p:ext uri="{BB962C8B-B14F-4D97-AF65-F5344CB8AC3E}">
        <p14:creationId xmlns:p14="http://schemas.microsoft.com/office/powerpoint/2010/main" val="1696955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000178"/>
            <a:ext cx="6777317" cy="4449743"/>
          </a:xfrm>
        </p:spPr>
        <p:txBody>
          <a:bodyPr>
            <a:normAutofit/>
          </a:bodyPr>
          <a:lstStyle/>
          <a:p>
            <a:r>
              <a:rPr lang="en-US" dirty="0"/>
              <a:t>Over the course of your life, if you experience mental health problems, your thinking, mood, and behavior could be affected. Many factors contribute to mental health problems, including</a:t>
            </a:r>
            <a:r>
              <a:rPr lang="en-US" dirty="0" smtClean="0"/>
              <a:t>:</a:t>
            </a:r>
          </a:p>
          <a:p>
            <a:endParaRPr lang="en-US" dirty="0"/>
          </a:p>
          <a:p>
            <a:pPr lvl="1"/>
            <a:r>
              <a:rPr lang="en-US" dirty="0"/>
              <a:t>Biological factors, such as genes or brain chemistry</a:t>
            </a:r>
          </a:p>
          <a:p>
            <a:pPr lvl="1"/>
            <a:r>
              <a:rPr lang="en-US" dirty="0"/>
              <a:t>Life experiences, such as trauma or abuse</a:t>
            </a:r>
          </a:p>
          <a:p>
            <a:pPr lvl="1"/>
            <a:r>
              <a:rPr lang="en-US" dirty="0"/>
              <a:t>Family history of mental health problems</a:t>
            </a:r>
          </a:p>
          <a:p>
            <a:pPr marL="365760" lvl="1" indent="0">
              <a:buNone/>
            </a:pPr>
            <a:endParaRPr lang="en-US" dirty="0"/>
          </a:p>
        </p:txBody>
      </p:sp>
    </p:spTree>
    <p:extLst>
      <p:ext uri="{BB962C8B-B14F-4D97-AF65-F5344CB8AC3E}">
        <p14:creationId xmlns:p14="http://schemas.microsoft.com/office/powerpoint/2010/main" val="568248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Mental Health</a:t>
            </a:r>
            <a:endParaRPr lang="en-US" dirty="0"/>
          </a:p>
        </p:txBody>
      </p:sp>
      <p:sp>
        <p:nvSpPr>
          <p:cNvPr id="3" name="Content Placeholder 2"/>
          <p:cNvSpPr>
            <a:spLocks noGrp="1"/>
          </p:cNvSpPr>
          <p:nvPr>
            <p:ph idx="1"/>
          </p:nvPr>
        </p:nvSpPr>
        <p:spPr/>
        <p:txBody>
          <a:bodyPr/>
          <a:lstStyle/>
          <a:p>
            <a:r>
              <a:rPr lang="en-US" dirty="0" smtClean="0"/>
              <a:t>Positive </a:t>
            </a:r>
            <a:r>
              <a:rPr lang="en-US" dirty="0"/>
              <a:t>mental health allows people to</a:t>
            </a:r>
            <a:r>
              <a:rPr lang="en-US" dirty="0" smtClean="0"/>
              <a:t>:</a:t>
            </a:r>
          </a:p>
          <a:p>
            <a:pPr marL="68580" indent="0">
              <a:buNone/>
            </a:pPr>
            <a:endParaRPr lang="en-US" dirty="0"/>
          </a:p>
          <a:p>
            <a:pPr lvl="1"/>
            <a:r>
              <a:rPr lang="en-US" dirty="0"/>
              <a:t>Realize their full potential</a:t>
            </a:r>
          </a:p>
          <a:p>
            <a:pPr lvl="1"/>
            <a:r>
              <a:rPr lang="en-US" dirty="0"/>
              <a:t>Cope with the stresses of life</a:t>
            </a:r>
          </a:p>
          <a:p>
            <a:pPr lvl="1"/>
            <a:r>
              <a:rPr lang="en-US" dirty="0"/>
              <a:t>Work productively</a:t>
            </a:r>
          </a:p>
          <a:p>
            <a:pPr lvl="1"/>
            <a:r>
              <a:rPr lang="en-US" dirty="0"/>
              <a:t>Make meaningful contributions to their communities</a:t>
            </a:r>
            <a:endParaRPr lang="en-US" dirty="0"/>
          </a:p>
        </p:txBody>
      </p:sp>
    </p:spTree>
    <p:extLst>
      <p:ext uri="{BB962C8B-B14F-4D97-AF65-F5344CB8AC3E}">
        <p14:creationId xmlns:p14="http://schemas.microsoft.com/office/powerpoint/2010/main" val="329770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Ways to Maintain Positive Mental Health</a:t>
            </a:r>
            <a:endParaRPr lang="en-US" dirty="0"/>
          </a:p>
        </p:txBody>
      </p:sp>
      <p:sp>
        <p:nvSpPr>
          <p:cNvPr id="3" name="Content Placeholder 2"/>
          <p:cNvSpPr>
            <a:spLocks noGrp="1"/>
          </p:cNvSpPr>
          <p:nvPr>
            <p:ph idx="1"/>
          </p:nvPr>
        </p:nvSpPr>
        <p:spPr>
          <a:xfrm>
            <a:off x="1043492" y="2323652"/>
            <a:ext cx="6777317" cy="3998126"/>
          </a:xfrm>
        </p:spPr>
        <p:txBody>
          <a:bodyPr>
            <a:normAutofit/>
          </a:bodyPr>
          <a:lstStyle/>
          <a:p>
            <a:r>
              <a:rPr lang="en-US" dirty="0" smtClean="0"/>
              <a:t>include</a:t>
            </a:r>
            <a:r>
              <a:rPr lang="en-US" dirty="0"/>
              <a:t>:</a:t>
            </a:r>
          </a:p>
          <a:p>
            <a:pPr lvl="1"/>
            <a:r>
              <a:rPr lang="en-US" dirty="0"/>
              <a:t>Getting professional help if you need it</a:t>
            </a:r>
          </a:p>
          <a:p>
            <a:pPr lvl="1"/>
            <a:r>
              <a:rPr lang="en-US" dirty="0"/>
              <a:t>Connecting with others</a:t>
            </a:r>
          </a:p>
          <a:p>
            <a:pPr lvl="1"/>
            <a:r>
              <a:rPr lang="en-US" dirty="0"/>
              <a:t>Staying positive</a:t>
            </a:r>
          </a:p>
          <a:p>
            <a:pPr lvl="1"/>
            <a:r>
              <a:rPr lang="en-US" dirty="0"/>
              <a:t>Getting physically active</a:t>
            </a:r>
          </a:p>
          <a:p>
            <a:pPr lvl="1"/>
            <a:r>
              <a:rPr lang="en-US" dirty="0"/>
              <a:t>Helping others</a:t>
            </a:r>
          </a:p>
          <a:p>
            <a:pPr lvl="1"/>
            <a:r>
              <a:rPr lang="en-US" dirty="0"/>
              <a:t>Getting enough sleep</a:t>
            </a:r>
          </a:p>
          <a:p>
            <a:pPr lvl="1"/>
            <a:r>
              <a:rPr lang="en-US" dirty="0"/>
              <a:t>Developing coping skills</a:t>
            </a:r>
          </a:p>
          <a:p>
            <a:pPr marL="68580" indent="0">
              <a:buNone/>
            </a:pPr>
            <a:endParaRPr lang="en-US" dirty="0"/>
          </a:p>
        </p:txBody>
      </p:sp>
    </p:spTree>
    <p:extLst>
      <p:ext uri="{BB962C8B-B14F-4D97-AF65-F5344CB8AC3E}">
        <p14:creationId xmlns:p14="http://schemas.microsoft.com/office/powerpoint/2010/main" val="4138566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33959"/>
            <a:ext cx="7024744" cy="1143000"/>
          </a:xfrm>
        </p:spPr>
        <p:txBody>
          <a:bodyPr/>
          <a:lstStyle/>
          <a:p>
            <a:r>
              <a:rPr lang="en-US" dirty="0" smtClean="0"/>
              <a:t>Resources for Mental Health</a:t>
            </a:r>
            <a:endParaRPr lang="en-US" dirty="0"/>
          </a:p>
        </p:txBody>
      </p:sp>
      <p:sp>
        <p:nvSpPr>
          <p:cNvPr id="3" name="Content Placeholder 2"/>
          <p:cNvSpPr>
            <a:spLocks noGrp="1"/>
          </p:cNvSpPr>
          <p:nvPr>
            <p:ph idx="1"/>
          </p:nvPr>
        </p:nvSpPr>
        <p:spPr>
          <a:xfrm>
            <a:off x="1043492" y="1599164"/>
            <a:ext cx="6777317" cy="4982537"/>
          </a:xfrm>
        </p:spPr>
        <p:txBody>
          <a:bodyPr>
            <a:normAutofit/>
          </a:bodyPr>
          <a:lstStyle/>
          <a:p>
            <a:r>
              <a:rPr lang="en-US" dirty="0" smtClean="0"/>
              <a:t>Alberta Mental Health Services</a:t>
            </a:r>
          </a:p>
          <a:p>
            <a:pPr lvl="1"/>
            <a:r>
              <a:rPr lang="en-US" dirty="0">
                <a:hlinkClick r:id="rId2"/>
              </a:rPr>
              <a:t>http://www.albertahealthservices.ca/amh/</a:t>
            </a:r>
            <a:r>
              <a:rPr lang="en-US" dirty="0" smtClean="0">
                <a:hlinkClick r:id="rId2"/>
              </a:rPr>
              <a:t>amh.aspx</a:t>
            </a:r>
            <a:r>
              <a:rPr lang="en-US" dirty="0" smtClean="0"/>
              <a:t> </a:t>
            </a:r>
          </a:p>
          <a:p>
            <a:r>
              <a:rPr lang="en-US" dirty="0" smtClean="0"/>
              <a:t>Alberta Government Programs &amp; Services for Mental Health</a:t>
            </a:r>
          </a:p>
          <a:p>
            <a:pPr lvl="1"/>
            <a:r>
              <a:rPr lang="en-US" dirty="0">
                <a:hlinkClick r:id="rId3"/>
              </a:rPr>
              <a:t>http://www.programs.alberta.ca/Living/Dynamic.aspx?N=770+125+</a:t>
            </a:r>
            <a:r>
              <a:rPr lang="en-US" dirty="0" smtClean="0">
                <a:hlinkClick r:id="rId3"/>
              </a:rPr>
              <a:t>597</a:t>
            </a:r>
            <a:r>
              <a:rPr lang="en-US" dirty="0" smtClean="0"/>
              <a:t> </a:t>
            </a:r>
          </a:p>
          <a:p>
            <a:r>
              <a:rPr lang="en-US" dirty="0" smtClean="0"/>
              <a:t>Mental Health Alberta</a:t>
            </a:r>
          </a:p>
          <a:p>
            <a:pPr lvl="1"/>
            <a:r>
              <a:rPr lang="en-US" dirty="0">
                <a:hlinkClick r:id="rId4"/>
              </a:rPr>
              <a:t>http://www.health.alberta.ca/health-info/AMH-Mental-</a:t>
            </a:r>
            <a:r>
              <a:rPr lang="en-US" dirty="0" smtClean="0">
                <a:hlinkClick r:id="rId4"/>
              </a:rPr>
              <a:t>Health.html</a:t>
            </a:r>
            <a:r>
              <a:rPr lang="en-US" dirty="0" smtClean="0"/>
              <a:t> </a:t>
            </a:r>
          </a:p>
          <a:p>
            <a:r>
              <a:rPr lang="en-US" dirty="0" smtClean="0"/>
              <a:t>Canadian Mental </a:t>
            </a:r>
            <a:r>
              <a:rPr lang="en-US" dirty="0"/>
              <a:t>Health Association </a:t>
            </a:r>
            <a:r>
              <a:rPr lang="en-US" dirty="0" smtClean="0"/>
              <a:t>Alberta </a:t>
            </a:r>
          </a:p>
          <a:p>
            <a:pPr lvl="1"/>
            <a:r>
              <a:rPr lang="en-US" dirty="0" smtClean="0">
                <a:hlinkClick r:id="rId5"/>
              </a:rPr>
              <a:t>https</a:t>
            </a:r>
            <a:r>
              <a:rPr lang="en-US" dirty="0">
                <a:hlinkClick r:id="rId5"/>
              </a:rPr>
              <a:t>://</a:t>
            </a:r>
            <a:r>
              <a:rPr lang="en-US" dirty="0" smtClean="0">
                <a:hlinkClick r:id="rId5"/>
              </a:rPr>
              <a:t>alberta.cmha.ca</a:t>
            </a:r>
            <a:r>
              <a:rPr lang="en-US" dirty="0" smtClean="0"/>
              <a:t> </a:t>
            </a:r>
          </a:p>
          <a:p>
            <a:pPr marL="365760" lvl="1" indent="0">
              <a:buNone/>
            </a:pPr>
            <a:endParaRPr lang="en-US" dirty="0"/>
          </a:p>
        </p:txBody>
      </p:sp>
    </p:spTree>
    <p:extLst>
      <p:ext uri="{BB962C8B-B14F-4D97-AF65-F5344CB8AC3E}">
        <p14:creationId xmlns:p14="http://schemas.microsoft.com/office/powerpoint/2010/main" val="873230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Coping with Change</a:t>
            </a:r>
            <a:endParaRPr lang="en-US" dirty="0"/>
          </a:p>
        </p:txBody>
      </p:sp>
      <p:sp>
        <p:nvSpPr>
          <p:cNvPr id="3" name="Content Placeholder 2"/>
          <p:cNvSpPr>
            <a:spLocks noGrp="1"/>
          </p:cNvSpPr>
          <p:nvPr>
            <p:ph idx="1"/>
          </p:nvPr>
        </p:nvSpPr>
        <p:spPr/>
        <p:txBody>
          <a:bodyPr>
            <a:normAutofit/>
          </a:bodyPr>
          <a:lstStyle/>
          <a:p>
            <a:r>
              <a:rPr lang="en-US" dirty="0"/>
              <a:t>Change is </a:t>
            </a:r>
            <a:r>
              <a:rPr lang="en-US" b="1" dirty="0"/>
              <a:t>always</a:t>
            </a:r>
            <a:r>
              <a:rPr lang="en-US" dirty="0"/>
              <a:t> coming.</a:t>
            </a:r>
          </a:p>
          <a:p>
            <a:r>
              <a:rPr lang="en-US" dirty="0"/>
              <a:t>W</a:t>
            </a:r>
            <a:r>
              <a:rPr lang="en-US" dirty="0" smtClean="0"/>
              <a:t>hether </a:t>
            </a:r>
            <a:r>
              <a:rPr lang="en-US" dirty="0"/>
              <a:t>you look forward to a change or dread it, change triggers powerful effects in your body and your emotions (sometimes called "stress!")</a:t>
            </a:r>
            <a:r>
              <a:rPr lang="en-US" dirty="0" smtClean="0"/>
              <a:t>.</a:t>
            </a:r>
          </a:p>
          <a:p>
            <a:r>
              <a:rPr lang="en-US" dirty="0" smtClean="0"/>
              <a:t> </a:t>
            </a:r>
            <a:r>
              <a:rPr lang="en-US" dirty="0"/>
              <a:t>You can increase your sense of control and steer your life into positive territory when </a:t>
            </a:r>
            <a:r>
              <a:rPr lang="en-US" b="1" dirty="0"/>
              <a:t>you know how to deal with change.</a:t>
            </a:r>
            <a:endParaRPr lang="en-US" b="1" dirty="0"/>
          </a:p>
        </p:txBody>
      </p:sp>
    </p:spTree>
    <p:extLst>
      <p:ext uri="{BB962C8B-B14F-4D97-AF65-F5344CB8AC3E}">
        <p14:creationId xmlns:p14="http://schemas.microsoft.com/office/powerpoint/2010/main" val="3992886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57766"/>
            <a:ext cx="6777317" cy="5542484"/>
          </a:xfrm>
        </p:spPr>
        <p:txBody>
          <a:bodyPr>
            <a:normAutofit fontScale="92500" lnSpcReduction="10000"/>
          </a:bodyPr>
          <a:lstStyle/>
          <a:p>
            <a:r>
              <a:rPr lang="en-US" b="1" dirty="0"/>
              <a:t>Approach dealing with change as a process.</a:t>
            </a:r>
            <a:r>
              <a:rPr lang="en-US" dirty="0"/>
              <a:t> Dealing with change is not like an electric switch that is either on or off. It is like baking bread. There are many steps and ingredients. Both baking bread and dealing with change take time.</a:t>
            </a:r>
          </a:p>
          <a:p>
            <a:endParaRPr lang="en-US" dirty="0"/>
          </a:p>
          <a:p>
            <a:r>
              <a:rPr lang="en-US" b="1" dirty="0"/>
              <a:t>Reframe the way you think about change.</a:t>
            </a:r>
            <a:r>
              <a:rPr lang="en-US" dirty="0"/>
              <a:t> Choose to give positive meaning to life changes. Even if you've never moved your furniture, you still have the hair style you wore in </a:t>
            </a:r>
            <a:r>
              <a:rPr lang="en-US" dirty="0" smtClean="0"/>
              <a:t>Elementary School, </a:t>
            </a:r>
            <a:r>
              <a:rPr lang="en-US" dirty="0"/>
              <a:t>and you always the same lunch, </a:t>
            </a:r>
            <a:r>
              <a:rPr lang="en-US" b="1" dirty="0"/>
              <a:t>you CAN thrive on change.</a:t>
            </a:r>
            <a:endParaRPr lang="en-US" dirty="0"/>
          </a:p>
          <a:p>
            <a:endParaRPr lang="en-US" dirty="0"/>
          </a:p>
          <a:p>
            <a:r>
              <a:rPr lang="en-US" b="1" dirty="0"/>
              <a:t>Breathe and be flexible.</a:t>
            </a:r>
            <a:r>
              <a:rPr lang="en-US" dirty="0"/>
              <a:t> Prepare to move with the changes because they are going to happen. </a:t>
            </a:r>
            <a:r>
              <a:rPr lang="en-US" b="1" dirty="0"/>
              <a:t>No one's life is free of change.</a:t>
            </a:r>
            <a:r>
              <a:rPr lang="en-US" dirty="0"/>
              <a:t> And you wouldn't like it if it WAS!</a:t>
            </a:r>
          </a:p>
          <a:p>
            <a:endParaRPr lang="en-US" b="1" dirty="0"/>
          </a:p>
        </p:txBody>
      </p:sp>
    </p:spTree>
    <p:extLst>
      <p:ext uri="{BB962C8B-B14F-4D97-AF65-F5344CB8AC3E}">
        <p14:creationId xmlns:p14="http://schemas.microsoft.com/office/powerpoint/2010/main" val="40744753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195</TotalTime>
  <Words>966</Words>
  <Application>Microsoft Macintosh PowerPoint</Application>
  <PresentationFormat>On-screen Show (4:3)</PresentationFormat>
  <Paragraphs>84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Mental Health </vt:lpstr>
      <vt:lpstr>What is Mental Health?</vt:lpstr>
      <vt:lpstr>PowerPoint Presentation</vt:lpstr>
      <vt:lpstr>PowerPoint Presentation</vt:lpstr>
      <vt:lpstr>Positive Mental Health</vt:lpstr>
      <vt:lpstr>Ways to Maintain Positive Mental Health</vt:lpstr>
      <vt:lpstr>Resources for Mental Health</vt:lpstr>
      <vt:lpstr>Coping with Change</vt:lpstr>
      <vt:lpstr>PowerPoint Presentation</vt:lpstr>
      <vt:lpstr>7 Tips for How to Deal with Change</vt:lpstr>
      <vt:lpstr>7 Tips for How to Deal with Change</vt:lpstr>
      <vt:lpstr>7 Tips for How to Deal with Change</vt:lpstr>
      <vt:lpstr>7 Tips for How to Deal with Change</vt:lpstr>
      <vt:lpstr>7 Tips for How to Deal with Change</vt:lpstr>
      <vt:lpstr>7 Tips for How to Deal with Change</vt:lpstr>
      <vt:lpstr>7 Tips for How to Deal with Change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dc:title>
  <dc:creator>Mary Wauters</dc:creator>
  <cp:lastModifiedBy>Mary Wauters</cp:lastModifiedBy>
  <cp:revision>7</cp:revision>
  <dcterms:created xsi:type="dcterms:W3CDTF">2015-11-23T15:15:56Z</dcterms:created>
  <dcterms:modified xsi:type="dcterms:W3CDTF">2015-11-23T18:31:20Z</dcterms:modified>
</cp:coreProperties>
</file>