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150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October 29,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Thursday, October 29,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October 29,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Thursday, October 29,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October 29,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October 29,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October 29, 15</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Thursday, October 29, 15</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October 29, 15</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October 29,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October 29,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October 29, 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Investments</a:t>
            </a:r>
            <a:endParaRPr lang="en-US" dirty="0"/>
          </a:p>
        </p:txBody>
      </p:sp>
      <p:sp>
        <p:nvSpPr>
          <p:cNvPr id="3" name="Subtitle 2"/>
          <p:cNvSpPr>
            <a:spLocks noGrp="1"/>
          </p:cNvSpPr>
          <p:nvPr>
            <p:ph type="subTitle" idx="1"/>
          </p:nvPr>
        </p:nvSpPr>
        <p:spPr/>
        <p:txBody>
          <a:bodyPr/>
          <a:lstStyle/>
          <a:p>
            <a:r>
              <a:rPr lang="en-US" smtClean="0"/>
              <a:t>CALM 20</a:t>
            </a:r>
            <a:endParaRPr lang="en-US"/>
          </a:p>
        </p:txBody>
      </p:sp>
    </p:spTree>
    <p:extLst>
      <p:ext uri="{BB962C8B-B14F-4D97-AF65-F5344CB8AC3E}">
        <p14:creationId xmlns:p14="http://schemas.microsoft.com/office/powerpoint/2010/main" val="3461316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80533"/>
            <a:ext cx="8229600" cy="5596467"/>
          </a:xfrm>
        </p:spPr>
        <p:txBody>
          <a:bodyPr/>
          <a:lstStyle/>
          <a:p>
            <a:r>
              <a:rPr lang="en-US" dirty="0" smtClean="0"/>
              <a:t>These are just some examples of ways you can invest your money. There are many other options out there</a:t>
            </a:r>
          </a:p>
          <a:p>
            <a:endParaRPr lang="en-US" dirty="0" smtClean="0"/>
          </a:p>
          <a:p>
            <a:r>
              <a:rPr lang="en-US" dirty="0" smtClean="0"/>
              <a:t>DO YOUR HOMEWORK/RESEARCH!</a:t>
            </a:r>
          </a:p>
          <a:p>
            <a:endParaRPr lang="en-US" dirty="0"/>
          </a:p>
          <a:p>
            <a:r>
              <a:rPr lang="en-US" dirty="0" smtClean="0"/>
              <a:t>Do what is right for YOU!</a:t>
            </a:r>
          </a:p>
          <a:p>
            <a:endParaRPr lang="en-US" dirty="0"/>
          </a:p>
          <a:p>
            <a:r>
              <a:rPr lang="en-US" dirty="0" smtClean="0"/>
              <a:t>Ask Lots of Questions! Talk to your parents/family about their experiences with investments.</a:t>
            </a:r>
          </a:p>
          <a:p>
            <a:endParaRPr lang="en-US" dirty="0"/>
          </a:p>
          <a:p>
            <a:r>
              <a:rPr lang="en-US" dirty="0" smtClean="0"/>
              <a:t>RISK associated with some investments-Keep that in mind!</a:t>
            </a:r>
            <a:endParaRPr lang="en-US" dirty="0"/>
          </a:p>
        </p:txBody>
      </p:sp>
    </p:spTree>
    <p:extLst>
      <p:ext uri="{BB962C8B-B14F-4D97-AF65-F5344CB8AC3E}">
        <p14:creationId xmlns:p14="http://schemas.microsoft.com/office/powerpoint/2010/main" val="3141216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Exit Slip</a:t>
            </a:r>
            <a:endParaRPr lang="en-US" dirty="0"/>
          </a:p>
        </p:txBody>
      </p:sp>
      <p:sp>
        <p:nvSpPr>
          <p:cNvPr id="3" name="Content Placeholder 2"/>
          <p:cNvSpPr>
            <a:spLocks noGrp="1"/>
          </p:cNvSpPr>
          <p:nvPr>
            <p:ph idx="1"/>
          </p:nvPr>
        </p:nvSpPr>
        <p:spPr/>
        <p:txBody>
          <a:bodyPr>
            <a:normAutofit/>
          </a:bodyPr>
          <a:lstStyle/>
          <a:p>
            <a:r>
              <a:rPr lang="en-US" sz="3200" dirty="0" smtClean="0"/>
              <a:t>What investment would you choose out of the options we talked about today?</a:t>
            </a:r>
          </a:p>
          <a:p>
            <a:r>
              <a:rPr lang="en-US" sz="3200" dirty="0" smtClean="0"/>
              <a:t>And WHY?</a:t>
            </a:r>
          </a:p>
          <a:p>
            <a:endParaRPr lang="en-US" sz="3200" dirty="0"/>
          </a:p>
          <a:p>
            <a:endParaRPr lang="en-US" sz="3200" dirty="0"/>
          </a:p>
          <a:p>
            <a:endParaRPr lang="en-US" sz="3200" dirty="0" smtClean="0"/>
          </a:p>
          <a:p>
            <a:endParaRPr lang="en-US" sz="3200" dirty="0"/>
          </a:p>
        </p:txBody>
      </p:sp>
    </p:spTree>
    <p:extLst>
      <p:ext uri="{BB962C8B-B14F-4D97-AF65-F5344CB8AC3E}">
        <p14:creationId xmlns:p14="http://schemas.microsoft.com/office/powerpoint/2010/main" val="920194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Investing?</a:t>
            </a:r>
            <a:endParaRPr lang="en-US" dirty="0"/>
          </a:p>
        </p:txBody>
      </p:sp>
      <p:sp>
        <p:nvSpPr>
          <p:cNvPr id="3" name="Content Placeholder 2"/>
          <p:cNvSpPr>
            <a:spLocks noGrp="1"/>
          </p:cNvSpPr>
          <p:nvPr>
            <p:ph idx="1"/>
          </p:nvPr>
        </p:nvSpPr>
        <p:spPr/>
        <p:txBody>
          <a:bodyPr>
            <a:normAutofit/>
          </a:bodyPr>
          <a:lstStyle/>
          <a:p>
            <a:r>
              <a:rPr lang="en-US" sz="2800" dirty="0" smtClean="0"/>
              <a:t>The </a:t>
            </a:r>
            <a:r>
              <a:rPr lang="en-US" sz="2800" dirty="0"/>
              <a:t>act of committing money or capital to an endeavor with the expectation of obtaining an additional income or profit. </a:t>
            </a:r>
            <a:endParaRPr lang="en-US" sz="2800" dirty="0" smtClean="0"/>
          </a:p>
          <a:p>
            <a:pPr marL="0" indent="0">
              <a:buNone/>
            </a:pPr>
            <a:endParaRPr lang="en-US" sz="2800" dirty="0"/>
          </a:p>
          <a:p>
            <a:r>
              <a:rPr lang="en-US" sz="2800" dirty="0" smtClean="0"/>
              <a:t>It's </a:t>
            </a:r>
            <a:r>
              <a:rPr lang="en-US" sz="2800" dirty="0"/>
              <a:t>actually pretty simple: investing means putting your money to work for you. Essentially, it's a different way to think about how to make money.</a:t>
            </a:r>
          </a:p>
          <a:p>
            <a:endParaRPr lang="en-US" dirty="0"/>
          </a:p>
          <a:p>
            <a:pPr marL="0" indent="0">
              <a:buNone/>
            </a:pPr>
            <a:endParaRPr lang="en-US" dirty="0"/>
          </a:p>
        </p:txBody>
      </p:sp>
    </p:spTree>
    <p:extLst>
      <p:ext uri="{BB962C8B-B14F-4D97-AF65-F5344CB8AC3E}">
        <p14:creationId xmlns:p14="http://schemas.microsoft.com/office/powerpoint/2010/main" val="1225309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Invest??</a:t>
            </a:r>
            <a:endParaRPr lang="en-US" dirty="0"/>
          </a:p>
        </p:txBody>
      </p:sp>
      <p:sp>
        <p:nvSpPr>
          <p:cNvPr id="3" name="Content Placeholder 2"/>
          <p:cNvSpPr>
            <a:spLocks noGrp="1"/>
          </p:cNvSpPr>
          <p:nvPr>
            <p:ph idx="1"/>
          </p:nvPr>
        </p:nvSpPr>
        <p:spPr/>
        <p:txBody>
          <a:bodyPr/>
          <a:lstStyle/>
          <a:p>
            <a:r>
              <a:rPr lang="en-US" dirty="0" smtClean="0"/>
              <a:t>There are so many different ways you can Invest your money.</a:t>
            </a:r>
          </a:p>
          <a:p>
            <a:pPr lvl="1"/>
            <a:r>
              <a:rPr lang="en-US" dirty="0" smtClean="0"/>
              <a:t>Here are a few Examples</a:t>
            </a:r>
            <a:r>
              <a:rPr lang="is-IS" dirty="0" smtClean="0"/>
              <a:t>…</a:t>
            </a:r>
          </a:p>
        </p:txBody>
      </p:sp>
    </p:spTree>
    <p:extLst>
      <p:ext uri="{BB962C8B-B14F-4D97-AF65-F5344CB8AC3E}">
        <p14:creationId xmlns:p14="http://schemas.microsoft.com/office/powerpoint/2010/main" val="3328153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High-interest savings </a:t>
            </a:r>
            <a:r>
              <a:rPr lang="en-US" b="1" dirty="0" smtClean="0"/>
              <a:t>accounts</a:t>
            </a:r>
            <a:endParaRPr lang="en-US" dirty="0"/>
          </a:p>
        </p:txBody>
      </p:sp>
      <p:sp>
        <p:nvSpPr>
          <p:cNvPr id="3" name="Content Placeholder 2"/>
          <p:cNvSpPr>
            <a:spLocks noGrp="1"/>
          </p:cNvSpPr>
          <p:nvPr>
            <p:ph idx="1"/>
          </p:nvPr>
        </p:nvSpPr>
        <p:spPr/>
        <p:txBody>
          <a:bodyPr>
            <a:normAutofit fontScale="92500"/>
          </a:bodyPr>
          <a:lstStyle/>
          <a:p>
            <a:r>
              <a:rPr lang="en-US" sz="2800" b="1" dirty="0" smtClean="0"/>
              <a:t>How </a:t>
            </a:r>
            <a:r>
              <a:rPr lang="en-US" sz="2800" b="1" dirty="0"/>
              <a:t>does it work?</a:t>
            </a:r>
            <a:r>
              <a:rPr lang="en-US" sz="2800" dirty="0"/>
              <a:t> Instead of leaving your money in a low-interest regular savings or chequing account, you can open a high-interest account and get a bigger bang for your buck</a:t>
            </a:r>
            <a:r>
              <a:rPr lang="en-US" sz="2800" dirty="0" smtClean="0"/>
              <a:t>.</a:t>
            </a:r>
          </a:p>
          <a:p>
            <a:endParaRPr lang="en-US" sz="2800" dirty="0" smtClean="0"/>
          </a:p>
          <a:p>
            <a:r>
              <a:rPr lang="en-US" sz="2800" dirty="0"/>
              <a:t>You can effectively grow your money in this type of account and it’s a safe, easy-to-access alternative to the risky investment routes. Since this type of account is often offered through online banks, it typically takes a couple days to transfer the money back to your regular account – a bonus if you’re trying to monitor your spending.</a:t>
            </a:r>
            <a:endParaRPr lang="en-US" sz="2800" dirty="0"/>
          </a:p>
        </p:txBody>
      </p:sp>
    </p:spTree>
    <p:extLst>
      <p:ext uri="{BB962C8B-B14F-4D97-AF65-F5344CB8AC3E}">
        <p14:creationId xmlns:p14="http://schemas.microsoft.com/office/powerpoint/2010/main" val="2307556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Bonds</a:t>
            </a:r>
            <a:endParaRPr lang="en-US" dirty="0"/>
          </a:p>
        </p:txBody>
      </p:sp>
      <p:sp>
        <p:nvSpPr>
          <p:cNvPr id="3" name="Content Placeholder 2"/>
          <p:cNvSpPr>
            <a:spLocks noGrp="1"/>
          </p:cNvSpPr>
          <p:nvPr>
            <p:ph idx="1"/>
          </p:nvPr>
        </p:nvSpPr>
        <p:spPr/>
        <p:txBody>
          <a:bodyPr/>
          <a:lstStyle/>
          <a:p>
            <a:r>
              <a:rPr lang="en-US" b="1" dirty="0"/>
              <a:t>How does it work?</a:t>
            </a:r>
            <a:endParaRPr lang="en-US" dirty="0"/>
          </a:p>
          <a:p>
            <a:r>
              <a:rPr lang="en-US" dirty="0"/>
              <a:t>How they work: A low-risk way to save; when you buy one you’re loaning money to the government for a set period at a fixed-interest rate. The Canadian government offers Canada Savings Bonds and Canada Premium Bonds</a:t>
            </a:r>
            <a:r>
              <a:rPr lang="en-US" dirty="0" smtClean="0"/>
              <a:t>.</a:t>
            </a:r>
          </a:p>
          <a:p>
            <a:endParaRPr lang="en-US" dirty="0"/>
          </a:p>
          <a:p>
            <a:r>
              <a:rPr lang="en-US" dirty="0"/>
              <a:t>If you have extra money that you won’t need for a while and want it to grow without the risk, this route is for you. Savings bonds are 100 per cent backed by the Canadian government, so you’re guaranteed to get back the original amount you invested. The interest rate on your bonds can only go up – they can never go down.</a:t>
            </a:r>
            <a:endParaRPr lang="en-US" dirty="0"/>
          </a:p>
        </p:txBody>
      </p:sp>
    </p:spTree>
    <p:extLst>
      <p:ext uri="{BB962C8B-B14F-4D97-AF65-F5344CB8AC3E}">
        <p14:creationId xmlns:p14="http://schemas.microsoft.com/office/powerpoint/2010/main" val="1816778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 Funds</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b="1" dirty="0" smtClean="0"/>
              <a:t>How </a:t>
            </a:r>
            <a:r>
              <a:rPr lang="en-US" b="1" dirty="0"/>
              <a:t>does it work?</a:t>
            </a:r>
            <a:endParaRPr lang="en-US" dirty="0"/>
          </a:p>
          <a:p>
            <a:r>
              <a:rPr lang="en-US" dirty="0"/>
              <a:t>A mutual fund is a type of investment fund that includes a mix of investments, like stocks, bonds and other funds. When you buy a mutual fund, you’re pooling your money along with other investors, and your money is going toward shares or units of the fund. This type of investment can be risky – it all depends on the type of fund you invest in. Mutual funds also come with fees that affect your investment return</a:t>
            </a:r>
            <a:r>
              <a:rPr lang="en-US" dirty="0" smtClean="0"/>
              <a:t>.</a:t>
            </a:r>
          </a:p>
          <a:p>
            <a:endParaRPr lang="en-US" dirty="0" smtClean="0"/>
          </a:p>
          <a:p>
            <a:r>
              <a:rPr lang="en-US" dirty="0"/>
              <a:t>Mutual funds can be a good choice if you don’t have the skill, knowledge or time to manage your own investments, because a portfolio manager makes all the investment decisions.. Mutual funds also have built-in diversification and are an affordable way to own a variety of investments. Most importantly though, they’re easy to buy and sell – a bonus if you need quick access to your money.</a:t>
            </a:r>
            <a:endParaRPr lang="en-US" dirty="0"/>
          </a:p>
        </p:txBody>
      </p:sp>
    </p:spTree>
    <p:extLst>
      <p:ext uri="{BB962C8B-B14F-4D97-AF65-F5344CB8AC3E}">
        <p14:creationId xmlns:p14="http://schemas.microsoft.com/office/powerpoint/2010/main" val="4046833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Exchange-traded Funds (ETFs)</a:t>
            </a:r>
            <a:endParaRPr lang="en-US" dirty="0"/>
          </a:p>
        </p:txBody>
      </p:sp>
      <p:sp>
        <p:nvSpPr>
          <p:cNvPr id="3" name="Content Placeholder 2"/>
          <p:cNvSpPr>
            <a:spLocks noGrp="1"/>
          </p:cNvSpPr>
          <p:nvPr>
            <p:ph idx="1"/>
          </p:nvPr>
        </p:nvSpPr>
        <p:spPr/>
        <p:txBody>
          <a:bodyPr/>
          <a:lstStyle/>
          <a:p>
            <a:r>
              <a:rPr lang="en-US" b="1" dirty="0"/>
              <a:t>How does it work?</a:t>
            </a:r>
            <a:endParaRPr lang="en-US" dirty="0"/>
          </a:p>
          <a:p>
            <a:r>
              <a:rPr lang="en-US" dirty="0"/>
              <a:t>Similar to a mutual fund, it’s an investment fund that is also a collection of investments, such as stocks, bonds and other funds. ETFs are also comparable to a stock since they’re traded throughout the day on a stock exchange. The downsides are that, depending on the type of ETF, it can be risky</a:t>
            </a:r>
            <a:r>
              <a:rPr lang="en-US" dirty="0" smtClean="0"/>
              <a:t>.</a:t>
            </a:r>
          </a:p>
          <a:p>
            <a:endParaRPr lang="en-US" dirty="0"/>
          </a:p>
          <a:p>
            <a:r>
              <a:rPr lang="en-US" dirty="0"/>
              <a:t>According to Masters of Money blogger Rob Carrick, ETFs are ideal for “</a:t>
            </a:r>
            <a:r>
              <a:rPr lang="en-US" dirty="0" err="1"/>
              <a:t>twentysomething</a:t>
            </a:r>
            <a:r>
              <a:rPr lang="en-US" dirty="0"/>
              <a:t> go-getters with a job, a decent salary and an interest in getting started in investing right now.” He believes ETFs are great because they’re flexible, simplistic and have low maintenance costs.</a:t>
            </a:r>
            <a:endParaRPr lang="en-US" dirty="0"/>
          </a:p>
        </p:txBody>
      </p:sp>
    </p:spTree>
    <p:extLst>
      <p:ext uri="{BB962C8B-B14F-4D97-AF65-F5344CB8AC3E}">
        <p14:creationId xmlns:p14="http://schemas.microsoft.com/office/powerpoint/2010/main" val="3782188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Tax-Free Savings Accounts (TFSA)</a:t>
            </a:r>
            <a:endParaRPr lang="en-US" dirty="0"/>
          </a:p>
        </p:txBody>
      </p:sp>
      <p:sp>
        <p:nvSpPr>
          <p:cNvPr id="3" name="Content Placeholder 2"/>
          <p:cNvSpPr>
            <a:spLocks noGrp="1"/>
          </p:cNvSpPr>
          <p:nvPr>
            <p:ph idx="1"/>
          </p:nvPr>
        </p:nvSpPr>
        <p:spPr/>
        <p:txBody>
          <a:bodyPr/>
          <a:lstStyle/>
          <a:p>
            <a:r>
              <a:rPr lang="en-US" b="1" dirty="0"/>
              <a:t>How does it work?</a:t>
            </a:r>
            <a:endParaRPr lang="en-US" dirty="0"/>
          </a:p>
          <a:p>
            <a:r>
              <a:rPr lang="en-US" dirty="0"/>
              <a:t>TFSAs are available to Canadians age 18 and older. You can contribute up to $5,000 per year and even withdraw it and put the same amount back in later. The only downside is that you’re fined if you go over the yearly deposit limit</a:t>
            </a:r>
            <a:r>
              <a:rPr lang="en-US" dirty="0" smtClean="0"/>
              <a:t>.</a:t>
            </a:r>
          </a:p>
          <a:p>
            <a:endParaRPr lang="en-US" dirty="0" smtClean="0"/>
          </a:p>
          <a:p>
            <a:r>
              <a:rPr lang="en-US" dirty="0"/>
              <a:t>You get the benefits of a tax-sheltered account without permanently locking your funds into anything. Unlike registered retirement savings plans (RRSPs), savings bonds or other investment options, you can take the money out at any time and put it toward anything you want.</a:t>
            </a:r>
            <a:endParaRPr lang="en-US" dirty="0"/>
          </a:p>
        </p:txBody>
      </p:sp>
    </p:spTree>
    <p:extLst>
      <p:ext uri="{BB962C8B-B14F-4D97-AF65-F5344CB8AC3E}">
        <p14:creationId xmlns:p14="http://schemas.microsoft.com/office/powerpoint/2010/main" val="1697947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Registered Retirement Savings Plan (RRSP)</a:t>
            </a:r>
            <a:endParaRPr lang="en-US" dirty="0"/>
          </a:p>
        </p:txBody>
      </p:sp>
      <p:sp>
        <p:nvSpPr>
          <p:cNvPr id="3" name="Content Placeholder 2"/>
          <p:cNvSpPr>
            <a:spLocks noGrp="1"/>
          </p:cNvSpPr>
          <p:nvPr>
            <p:ph idx="1"/>
          </p:nvPr>
        </p:nvSpPr>
        <p:spPr/>
        <p:txBody>
          <a:bodyPr/>
          <a:lstStyle/>
          <a:p>
            <a:r>
              <a:rPr lang="en-US" b="1" dirty="0"/>
              <a:t>How does it work?</a:t>
            </a:r>
            <a:endParaRPr lang="en-US" dirty="0"/>
          </a:p>
          <a:p>
            <a:r>
              <a:rPr lang="en-US" dirty="0"/>
              <a:t>An RRSP is a registered account with the federal government that can be used to save for retirement. Anyone who files an income tax return and has earned income can open one, and you can deduct </a:t>
            </a:r>
            <a:r>
              <a:rPr lang="en-US" dirty="0" smtClean="0"/>
              <a:t>RRSP contributions </a:t>
            </a:r>
            <a:r>
              <a:rPr lang="en-US" dirty="0"/>
              <a:t>from your income tax every year</a:t>
            </a:r>
            <a:r>
              <a:rPr lang="en-US" dirty="0" smtClean="0"/>
              <a:t>.</a:t>
            </a:r>
          </a:p>
          <a:p>
            <a:r>
              <a:rPr lang="en-US" dirty="0"/>
              <a:t>Although retirement may be more than 40 years away, if you start saving now – even $100 a month – because of the magic of compounding interest, you will have saved thousands of dollars more than if you start saving in your 30s.</a:t>
            </a:r>
            <a:endParaRPr lang="en-US" dirty="0"/>
          </a:p>
        </p:txBody>
      </p:sp>
    </p:spTree>
    <p:extLst>
      <p:ext uri="{BB962C8B-B14F-4D97-AF65-F5344CB8AC3E}">
        <p14:creationId xmlns:p14="http://schemas.microsoft.com/office/powerpoint/2010/main" val="38025000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16</TotalTime>
  <Words>903</Words>
  <Application>Microsoft Macintosh PowerPoint</Application>
  <PresentationFormat>On-screen Show (4:3)</PresentationFormat>
  <Paragraphs>51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Investments</vt:lpstr>
      <vt:lpstr>What is Investing?</vt:lpstr>
      <vt:lpstr>Where to Invest??</vt:lpstr>
      <vt:lpstr>High-interest savings accounts</vt:lpstr>
      <vt:lpstr>Saving Bonds</vt:lpstr>
      <vt:lpstr>Mutual Funds</vt:lpstr>
      <vt:lpstr>Exchange-traded Funds (ETFs)</vt:lpstr>
      <vt:lpstr>Tax-Free Savings Accounts (TFSA)</vt:lpstr>
      <vt:lpstr>Registered Retirement Savings Plan (RRSP)</vt:lpstr>
      <vt:lpstr>PowerPoint Presentation</vt:lpstr>
      <vt:lpstr>Exit Slip</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Investments</dc:title>
  <dc:creator>Mary Wauters</dc:creator>
  <cp:lastModifiedBy>Mary Wauters</cp:lastModifiedBy>
  <cp:revision>5</cp:revision>
  <dcterms:created xsi:type="dcterms:W3CDTF">2015-10-28T16:45:01Z</dcterms:created>
  <dcterms:modified xsi:type="dcterms:W3CDTF">2015-10-29T17:07:03Z</dcterms:modified>
</cp:coreProperties>
</file>