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sldIdLst>
    <p:sldId id="256" r:id="rId2"/>
    <p:sldId id="257" r:id="rId3"/>
    <p:sldId id="258" r:id="rId4"/>
    <p:sldId id="259" r:id="rId5"/>
    <p:sldId id="261" r:id="rId6"/>
    <p:sldId id="262" r:id="rId7"/>
    <p:sldId id="263" r:id="rId8"/>
    <p:sldId id="265" r:id="rId9"/>
    <p:sldId id="266" r:id="rId10"/>
    <p:sldId id="260"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9" d="100"/>
          <a:sy n="79" d="100"/>
        </p:scale>
        <p:origin x="-1392"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8A432C8-69A7-458B-9684-2BFA64B31948}" type="datetime2">
              <a:rPr lang="en-US" smtClean="0"/>
              <a:t>Thursday, October 29, 15</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C057FC-95B6-4D89-AFDA-ABA33EE921E5}" type="datetime2">
              <a:rPr lang="en-US" smtClean="0"/>
              <a:t>Thursday, October 29, 15</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t>Thursday, October 29, 15</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6A3A3-94A6-4E5B-AF39-173ACA3E61CC}" type="datetime2">
              <a:rPr lang="en-US" smtClean="0"/>
              <a:t>Thursday, October 29, 15</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33D019-A32C-4EAD-B8E6-DBDA699692FD}" type="datetime2">
              <a:rPr lang="en-US" smtClean="0"/>
              <a:t>Thursday, October 29, 15</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t>Thursday, October 29, 15</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t>Thursday, October 29, 15</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CD4847-11EF-4466-A8AD-85CDB7B49118}" type="datetime2">
              <a:rPr lang="en-US" smtClean="0"/>
              <a:t>Thursday, October 29, 15</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t>Thursday, October 29, 15</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E976D3-5B7F-4300-ABED-C91F1B2AE209}" type="datetime2">
              <a:rPr lang="en-US" smtClean="0"/>
              <a:t>Thursday, October 29, 15</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DC1E59-17DD-41CE-97CA-624A472382D4}" type="datetime2">
              <a:rPr lang="en-US" smtClean="0"/>
              <a:t>Thursday, October 29, 15</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80CB818-7379-467D-8E76-EF9D9074A26C}" type="datetime2">
              <a:rPr lang="en-US" smtClean="0"/>
              <a:t>Thursday, October 29, 15</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assets.ibc.ca/Documents/Brochures/Understanding-Insurance.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Insurance</a:t>
            </a:r>
            <a:endParaRPr lang="en-US" dirty="0"/>
          </a:p>
        </p:txBody>
      </p:sp>
      <p:sp>
        <p:nvSpPr>
          <p:cNvPr id="3" name="Subtitle 2"/>
          <p:cNvSpPr>
            <a:spLocks noGrp="1"/>
          </p:cNvSpPr>
          <p:nvPr>
            <p:ph type="subTitle" idx="1"/>
          </p:nvPr>
        </p:nvSpPr>
        <p:spPr/>
        <p:txBody>
          <a:bodyPr/>
          <a:lstStyle/>
          <a:p>
            <a:r>
              <a:rPr lang="en-US" dirty="0" smtClean="0"/>
              <a:t>CALM 20</a:t>
            </a:r>
            <a:endParaRPr lang="en-US" dirty="0"/>
          </a:p>
        </p:txBody>
      </p:sp>
    </p:spTree>
    <p:extLst>
      <p:ext uri="{BB962C8B-B14F-4D97-AF65-F5344CB8AC3E}">
        <p14:creationId xmlns:p14="http://schemas.microsoft.com/office/powerpoint/2010/main" val="40651227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hlinkClick r:id="rId2"/>
              </a:rPr>
              <a:t>http://assets.ibc.ca/Documents/Brochures/Understanding-</a:t>
            </a:r>
            <a:r>
              <a:rPr lang="en-US" dirty="0" smtClean="0">
                <a:hlinkClick r:id="rId2"/>
              </a:rPr>
              <a:t>Insurance.pdf</a:t>
            </a:r>
            <a:r>
              <a:rPr lang="en-US" dirty="0" smtClean="0"/>
              <a:t> </a:t>
            </a:r>
          </a:p>
          <a:p>
            <a:endParaRPr lang="en-US" dirty="0"/>
          </a:p>
        </p:txBody>
      </p:sp>
    </p:spTree>
    <p:extLst>
      <p:ext uri="{BB962C8B-B14F-4D97-AF65-F5344CB8AC3E}">
        <p14:creationId xmlns:p14="http://schemas.microsoft.com/office/powerpoint/2010/main" val="32077223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Insurance?</a:t>
            </a:r>
            <a:endParaRPr lang="en-US" dirty="0"/>
          </a:p>
        </p:txBody>
      </p:sp>
      <p:sp>
        <p:nvSpPr>
          <p:cNvPr id="3" name="Content Placeholder 2"/>
          <p:cNvSpPr>
            <a:spLocks noGrp="1"/>
          </p:cNvSpPr>
          <p:nvPr>
            <p:ph idx="1"/>
          </p:nvPr>
        </p:nvSpPr>
        <p:spPr/>
        <p:txBody>
          <a:bodyPr>
            <a:normAutofit/>
          </a:bodyPr>
          <a:lstStyle/>
          <a:p>
            <a:r>
              <a:rPr lang="en-US" sz="3200" b="1" dirty="0"/>
              <a:t>Insurance is </a:t>
            </a:r>
            <a:r>
              <a:rPr lang="en-US" sz="3200" dirty="0"/>
              <a:t>defined as a contract (called an </a:t>
            </a:r>
            <a:r>
              <a:rPr lang="en-US" sz="3200" b="1" dirty="0"/>
              <a:t>insurance policy</a:t>
            </a:r>
            <a:r>
              <a:rPr lang="en-US" sz="3200" dirty="0"/>
              <a:t>) where one party (</a:t>
            </a:r>
            <a:r>
              <a:rPr lang="en-US" sz="3200" b="1" dirty="0"/>
              <a:t>insurer</a:t>
            </a:r>
            <a:r>
              <a:rPr lang="en-US" sz="3200" dirty="0"/>
              <a:t>) agrees to pay another party (</a:t>
            </a:r>
            <a:r>
              <a:rPr lang="en-US" sz="3200" b="1" dirty="0"/>
              <a:t>insured</a:t>
            </a:r>
            <a:r>
              <a:rPr lang="en-US" sz="3200" dirty="0"/>
              <a:t>) for losses affecting the insured's interests (</a:t>
            </a:r>
            <a:r>
              <a:rPr lang="en-US" sz="3200" b="1" dirty="0"/>
              <a:t>the insurable interest</a:t>
            </a:r>
            <a:r>
              <a:rPr lang="en-US" sz="3200" dirty="0"/>
              <a:t>).</a:t>
            </a:r>
          </a:p>
          <a:p>
            <a:r>
              <a:rPr lang="en-US" sz="3200" b="1" dirty="0"/>
              <a:t>Premium</a:t>
            </a:r>
            <a:r>
              <a:rPr lang="en-US" sz="3200" dirty="0"/>
              <a:t> is the consideration that the insurer receives for paying the loss.</a:t>
            </a:r>
            <a:endParaRPr lang="en-US" dirty="0"/>
          </a:p>
        </p:txBody>
      </p:sp>
    </p:spTree>
    <p:extLst>
      <p:ext uri="{BB962C8B-B14F-4D97-AF65-F5344CB8AC3E}">
        <p14:creationId xmlns:p14="http://schemas.microsoft.com/office/powerpoint/2010/main" val="31821113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 Kinds of Insurance</a:t>
            </a:r>
            <a:r>
              <a:rPr lang="is-IS" dirty="0" smtClean="0"/>
              <a:t>…</a:t>
            </a:r>
            <a:endParaRPr lang="en-US" dirty="0"/>
          </a:p>
        </p:txBody>
      </p:sp>
      <p:sp>
        <p:nvSpPr>
          <p:cNvPr id="3" name="Content Placeholder 2"/>
          <p:cNvSpPr>
            <a:spLocks noGrp="1"/>
          </p:cNvSpPr>
          <p:nvPr>
            <p:ph idx="1"/>
          </p:nvPr>
        </p:nvSpPr>
        <p:spPr/>
        <p:txBody>
          <a:bodyPr/>
          <a:lstStyle/>
          <a:p>
            <a:r>
              <a:rPr lang="en-US" dirty="0"/>
              <a:t>Homeowner's Insurance</a:t>
            </a:r>
          </a:p>
          <a:p>
            <a:r>
              <a:rPr lang="en-US" dirty="0"/>
              <a:t>Life Insurance</a:t>
            </a:r>
          </a:p>
          <a:p>
            <a:r>
              <a:rPr lang="en-US" dirty="0"/>
              <a:t>Health Insurance</a:t>
            </a:r>
          </a:p>
          <a:p>
            <a:r>
              <a:rPr lang="en-US" dirty="0"/>
              <a:t>Disability insurance</a:t>
            </a:r>
          </a:p>
          <a:p>
            <a:r>
              <a:rPr lang="en-US" dirty="0"/>
              <a:t>Automobile Insurance</a:t>
            </a:r>
          </a:p>
          <a:p>
            <a:r>
              <a:rPr lang="en-US" dirty="0"/>
              <a:t>Title Insurance</a:t>
            </a:r>
          </a:p>
          <a:p>
            <a:r>
              <a:rPr lang="en-US" dirty="0"/>
              <a:t>Social Insurance</a:t>
            </a:r>
          </a:p>
          <a:p>
            <a:r>
              <a:rPr lang="en-US" dirty="0"/>
              <a:t>Worker's Compensation Insurance</a:t>
            </a:r>
          </a:p>
          <a:p>
            <a:r>
              <a:rPr lang="en-US" dirty="0"/>
              <a:t>Malpractice Insurance</a:t>
            </a:r>
          </a:p>
          <a:p>
            <a:r>
              <a:rPr lang="en-US" dirty="0"/>
              <a:t>Excess Liability insurance</a:t>
            </a:r>
          </a:p>
          <a:p>
            <a:r>
              <a:rPr lang="en-US" dirty="0"/>
              <a:t>Annuity</a:t>
            </a:r>
          </a:p>
        </p:txBody>
      </p:sp>
    </p:spTree>
    <p:extLst>
      <p:ext uri="{BB962C8B-B14F-4D97-AF65-F5344CB8AC3E}">
        <p14:creationId xmlns:p14="http://schemas.microsoft.com/office/powerpoint/2010/main" val="2573833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6425" y="1736100"/>
            <a:ext cx="8690821" cy="4613528"/>
          </a:xfrm>
        </p:spPr>
        <p:txBody>
          <a:bodyPr>
            <a:normAutofit/>
          </a:bodyPr>
          <a:lstStyle/>
          <a:p>
            <a:r>
              <a:rPr lang="en-US" sz="3200" b="1" dirty="0" smtClean="0"/>
              <a:t>Homeowner's </a:t>
            </a:r>
            <a:r>
              <a:rPr lang="en-US" sz="3200" b="1" dirty="0"/>
              <a:t>Insurance</a:t>
            </a:r>
            <a:r>
              <a:rPr lang="en-US" sz="3200" dirty="0"/>
              <a:t> - provides coverage for losses due to damage or destruction of a home</a:t>
            </a:r>
            <a:r>
              <a:rPr lang="en-US" sz="3200" dirty="0" smtClean="0"/>
              <a:t>.</a:t>
            </a:r>
          </a:p>
          <a:p>
            <a:r>
              <a:rPr lang="en-US" sz="3200" b="1" dirty="0"/>
              <a:t>Renters need insurance, too.  </a:t>
            </a:r>
            <a:endParaRPr lang="en-US" sz="3200" b="1" dirty="0" smtClean="0"/>
          </a:p>
          <a:p>
            <a:pPr lvl="1"/>
            <a:r>
              <a:rPr lang="en-US" sz="2800" b="1" dirty="0" smtClean="0"/>
              <a:t>What </a:t>
            </a:r>
            <a:r>
              <a:rPr lang="en-US" sz="2800" b="1" dirty="0"/>
              <a:t>does renter’s insurance cover?</a:t>
            </a:r>
          </a:p>
          <a:p>
            <a:pPr lvl="2"/>
            <a:r>
              <a:rPr lang="en-US" sz="2400" dirty="0"/>
              <a:t>A renter’s or tenant policy covers your liability and your personal possessions (e.g., furniture, computer, appliances, clothes) if they are damaged or stolen.  It may also pay for temporary living expenses if the rental property is damaged and is unlivable. </a:t>
            </a:r>
          </a:p>
          <a:p>
            <a:pPr marL="0" indent="0">
              <a:buNone/>
            </a:pPr>
            <a:endParaRPr lang="en-US" dirty="0"/>
          </a:p>
        </p:txBody>
      </p:sp>
      <p:sp>
        <p:nvSpPr>
          <p:cNvPr id="4" name="TextBox 3"/>
          <p:cNvSpPr txBox="1"/>
          <p:nvPr/>
        </p:nvSpPr>
        <p:spPr>
          <a:xfrm>
            <a:off x="296425" y="577721"/>
            <a:ext cx="6881111" cy="707886"/>
          </a:xfrm>
          <a:prstGeom prst="rect">
            <a:avLst/>
          </a:prstGeom>
          <a:noFill/>
        </p:spPr>
        <p:txBody>
          <a:bodyPr wrap="square" rtlCol="0">
            <a:spAutoFit/>
          </a:bodyPr>
          <a:lstStyle/>
          <a:p>
            <a:r>
              <a:rPr lang="en-US" sz="4000" b="1" dirty="0" smtClean="0"/>
              <a:t>Homeowner’s Insurance</a:t>
            </a:r>
            <a:endParaRPr lang="en-US" sz="4000" b="1" dirty="0"/>
          </a:p>
        </p:txBody>
      </p:sp>
    </p:spTree>
    <p:extLst>
      <p:ext uri="{BB962C8B-B14F-4D97-AF65-F5344CB8AC3E}">
        <p14:creationId xmlns:p14="http://schemas.microsoft.com/office/powerpoint/2010/main" val="27894417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Life Insurance</a:t>
            </a:r>
            <a:endParaRPr lang="en-US" dirty="0"/>
          </a:p>
        </p:txBody>
      </p:sp>
      <p:sp>
        <p:nvSpPr>
          <p:cNvPr id="3" name="Content Placeholder 2"/>
          <p:cNvSpPr>
            <a:spLocks noGrp="1"/>
          </p:cNvSpPr>
          <p:nvPr>
            <p:ph idx="1"/>
          </p:nvPr>
        </p:nvSpPr>
        <p:spPr/>
        <p:txBody>
          <a:bodyPr>
            <a:normAutofit/>
          </a:bodyPr>
          <a:lstStyle/>
          <a:p>
            <a:pPr marL="0" indent="0">
              <a:buNone/>
            </a:pPr>
            <a:endParaRPr lang="sk-SK" sz="2800" dirty="0"/>
          </a:p>
          <a:p>
            <a:r>
              <a:rPr lang="sk-SK" sz="2800" dirty="0"/>
              <a:t> </a:t>
            </a:r>
            <a:r>
              <a:rPr lang="sk-SK" sz="2800" b="1" dirty="0"/>
              <a:t>Life Insurance</a:t>
            </a:r>
            <a:r>
              <a:rPr lang="sk-SK" sz="2800" dirty="0"/>
              <a:t> - provides coverage after the insured party's death, often to family member(s) left behind (</a:t>
            </a:r>
            <a:r>
              <a:rPr lang="sk-SK" sz="2800" b="1" dirty="0"/>
              <a:t>beneficiary</a:t>
            </a:r>
            <a:r>
              <a:rPr lang="sk-SK" sz="2800" dirty="0"/>
              <a:t>).</a:t>
            </a:r>
          </a:p>
          <a:p>
            <a:pPr marL="0" indent="0">
              <a:buNone/>
            </a:pPr>
            <a:endParaRPr lang="sk-SK" sz="2800" dirty="0" smtClean="0"/>
          </a:p>
          <a:p>
            <a:pPr marL="0" indent="0">
              <a:buNone/>
            </a:pPr>
            <a:r>
              <a:rPr lang="sk-SK" sz="2800" dirty="0" smtClean="0"/>
              <a:t>	a</a:t>
            </a:r>
            <a:r>
              <a:rPr lang="sk-SK" sz="2800" dirty="0"/>
              <a:t>.  </a:t>
            </a:r>
            <a:r>
              <a:rPr lang="sk-SK" sz="2800" b="1" dirty="0"/>
              <a:t>Term insurance</a:t>
            </a:r>
            <a:r>
              <a:rPr lang="sk-SK" sz="2800" dirty="0"/>
              <a:t>: is sold for a specified time period</a:t>
            </a:r>
            <a:r>
              <a:rPr lang="sk-SK" sz="2800" dirty="0" smtClean="0"/>
              <a:t>.	</a:t>
            </a:r>
            <a:r>
              <a:rPr lang="sk-SK" sz="2800" dirty="0"/>
              <a:t>    b.  </a:t>
            </a:r>
            <a:r>
              <a:rPr lang="sk-SK" sz="2800" b="1" dirty="0"/>
              <a:t>Whole life insurance</a:t>
            </a:r>
            <a:r>
              <a:rPr lang="sk-SK" sz="2800" dirty="0"/>
              <a:t>: provides coverage </a:t>
            </a:r>
            <a:r>
              <a:rPr lang="sk-SK" sz="2800" dirty="0" smtClean="0"/>
              <a:t>		throughout </a:t>
            </a:r>
            <a:r>
              <a:rPr lang="sk-SK" sz="2800" dirty="0"/>
              <a:t>the insured's life (has cash </a:t>
            </a:r>
            <a:r>
              <a:rPr lang="sk-SK" sz="2800" dirty="0" smtClean="0"/>
              <a:t>		value</a:t>
            </a:r>
            <a:r>
              <a:rPr lang="sk-SK" sz="2800" dirty="0"/>
              <a:t>).</a:t>
            </a:r>
          </a:p>
          <a:p>
            <a:pPr marL="0" indent="0">
              <a:buNone/>
            </a:pPr>
            <a:r>
              <a:rPr lang="sk-SK" dirty="0" smtClean="0"/>
              <a:t> </a:t>
            </a:r>
            <a:endParaRPr lang="en-US" dirty="0"/>
          </a:p>
        </p:txBody>
      </p:sp>
    </p:spTree>
    <p:extLst>
      <p:ext uri="{BB962C8B-B14F-4D97-AF65-F5344CB8AC3E}">
        <p14:creationId xmlns:p14="http://schemas.microsoft.com/office/powerpoint/2010/main" val="949763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 &amp; Disability</a:t>
            </a:r>
            <a:endParaRPr lang="en-US" dirty="0"/>
          </a:p>
        </p:txBody>
      </p:sp>
      <p:sp>
        <p:nvSpPr>
          <p:cNvPr id="3" name="Content Placeholder 2"/>
          <p:cNvSpPr>
            <a:spLocks noGrp="1"/>
          </p:cNvSpPr>
          <p:nvPr>
            <p:ph idx="1"/>
          </p:nvPr>
        </p:nvSpPr>
        <p:spPr/>
        <p:txBody>
          <a:bodyPr>
            <a:normAutofit/>
          </a:bodyPr>
          <a:lstStyle/>
          <a:p>
            <a:r>
              <a:rPr lang="sk-SK" b="1" dirty="0"/>
              <a:t>Health Insurance</a:t>
            </a:r>
            <a:r>
              <a:rPr lang="sk-SK" dirty="0"/>
              <a:t> - pays for hospital and medical treatment.</a:t>
            </a:r>
          </a:p>
          <a:p>
            <a:pPr marL="0" indent="0">
              <a:buNone/>
            </a:pPr>
            <a:endParaRPr lang="sk-SK" dirty="0"/>
          </a:p>
          <a:p>
            <a:r>
              <a:rPr lang="sk-SK" dirty="0"/>
              <a:t> </a:t>
            </a:r>
            <a:r>
              <a:rPr lang="sk-SK" b="1" dirty="0"/>
              <a:t>Disability insurance</a:t>
            </a:r>
            <a:r>
              <a:rPr lang="sk-SK" dirty="0"/>
              <a:t> - provides a monthly income when one becomes disabled</a:t>
            </a:r>
            <a:r>
              <a:rPr lang="sk-SK" dirty="0" smtClean="0"/>
              <a:t>.</a:t>
            </a:r>
            <a:endParaRPr lang="sk-SK" dirty="0"/>
          </a:p>
        </p:txBody>
      </p:sp>
    </p:spTree>
    <p:extLst>
      <p:ext uri="{BB962C8B-B14F-4D97-AF65-F5344CB8AC3E}">
        <p14:creationId xmlns:p14="http://schemas.microsoft.com/office/powerpoint/2010/main" val="22467417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Automobile Insurance</a:t>
            </a:r>
            <a:endParaRPr lang="en-US"/>
          </a:p>
        </p:txBody>
      </p:sp>
      <p:sp>
        <p:nvSpPr>
          <p:cNvPr id="3" name="Content Placeholder 2"/>
          <p:cNvSpPr>
            <a:spLocks noGrp="1"/>
          </p:cNvSpPr>
          <p:nvPr>
            <p:ph idx="1"/>
          </p:nvPr>
        </p:nvSpPr>
        <p:spPr/>
        <p:txBody>
          <a:bodyPr>
            <a:normAutofit/>
          </a:bodyPr>
          <a:lstStyle/>
          <a:p>
            <a:r>
              <a:rPr lang="sk-SK" b="1" dirty="0"/>
              <a:t>Automobile Insurance</a:t>
            </a:r>
            <a:r>
              <a:rPr lang="sk-SK" dirty="0"/>
              <a:t> - provides coverage for automobile accidents and damage to the insured's automobile.</a:t>
            </a:r>
          </a:p>
          <a:p>
            <a:r>
              <a:rPr lang="sk-SK" dirty="0"/>
              <a:t>          a. </a:t>
            </a:r>
            <a:r>
              <a:rPr lang="sk-SK" b="1" dirty="0"/>
              <a:t>Liability </a:t>
            </a:r>
            <a:r>
              <a:rPr lang="sk-SK" dirty="0"/>
              <a:t>- covers damages if the (insured) driver injures someone or damages someone's property in an automobile accident.</a:t>
            </a:r>
          </a:p>
          <a:p>
            <a:r>
              <a:rPr lang="sk-SK" dirty="0"/>
              <a:t>          b. </a:t>
            </a:r>
            <a:r>
              <a:rPr lang="sk-SK" b="1" dirty="0"/>
              <a:t>Collision insurance</a:t>
            </a:r>
            <a:r>
              <a:rPr lang="sk-SK" dirty="0"/>
              <a:t> - pays for damage to the insured automobile when it is involved in a collision.</a:t>
            </a:r>
          </a:p>
          <a:p>
            <a:r>
              <a:rPr lang="sk-SK" dirty="0"/>
              <a:t>          c. </a:t>
            </a:r>
            <a:r>
              <a:rPr lang="sk-SK" b="1" dirty="0"/>
              <a:t>Comprehensive insurance</a:t>
            </a:r>
            <a:r>
              <a:rPr lang="sk-SK" dirty="0"/>
              <a:t> - covers damage to the insured automobile resulting from causes other than collision (Ex. - hail).</a:t>
            </a:r>
          </a:p>
          <a:p>
            <a:r>
              <a:rPr lang="sk-SK" dirty="0"/>
              <a:t> </a:t>
            </a:r>
          </a:p>
          <a:p>
            <a:pPr marL="0" indent="0">
              <a:buNone/>
            </a:pPr>
            <a:r>
              <a:rPr lang="sk-SK" dirty="0"/>
              <a:t>       </a:t>
            </a:r>
            <a:endParaRPr lang="en-US" dirty="0"/>
          </a:p>
        </p:txBody>
      </p:sp>
    </p:spTree>
    <p:extLst>
      <p:ext uri="{BB962C8B-B14F-4D97-AF65-F5344CB8AC3E}">
        <p14:creationId xmlns:p14="http://schemas.microsoft.com/office/powerpoint/2010/main" val="9235346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Workers Compensation</a:t>
            </a:r>
            <a:endParaRPr lang="en-US" dirty="0"/>
          </a:p>
        </p:txBody>
      </p:sp>
      <p:sp>
        <p:nvSpPr>
          <p:cNvPr id="3" name="Content Placeholder 2"/>
          <p:cNvSpPr>
            <a:spLocks noGrp="1"/>
          </p:cNvSpPr>
          <p:nvPr>
            <p:ph idx="1"/>
          </p:nvPr>
        </p:nvSpPr>
        <p:spPr/>
        <p:txBody>
          <a:bodyPr/>
          <a:lstStyle/>
          <a:p>
            <a:endParaRPr lang="sk-SK" b="1" dirty="0" smtClean="0"/>
          </a:p>
          <a:p>
            <a:endParaRPr lang="sk-SK" b="1" dirty="0"/>
          </a:p>
          <a:p>
            <a:r>
              <a:rPr lang="sk-SK" b="1" dirty="0" smtClean="0"/>
              <a:t>Worker's </a:t>
            </a:r>
            <a:r>
              <a:rPr lang="sk-SK" b="1" dirty="0"/>
              <a:t>Compensation Insurance</a:t>
            </a:r>
            <a:r>
              <a:rPr lang="sk-SK" dirty="0"/>
              <a:t> - protect workers who are injured on the job.</a:t>
            </a:r>
          </a:p>
          <a:p>
            <a:pPr marL="0" indent="0">
              <a:buNone/>
            </a:pPr>
            <a:endParaRPr lang="sk-SK" dirty="0" smtClean="0"/>
          </a:p>
          <a:p>
            <a:pPr marL="0" indent="0">
              <a:buNone/>
            </a:pPr>
            <a:endParaRPr lang="sk-SK" dirty="0"/>
          </a:p>
        </p:txBody>
      </p:sp>
    </p:spTree>
    <p:extLst>
      <p:ext uri="{BB962C8B-B14F-4D97-AF65-F5344CB8AC3E}">
        <p14:creationId xmlns:p14="http://schemas.microsoft.com/office/powerpoint/2010/main" val="36592337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Others</a:t>
            </a:r>
            <a:r>
              <a:rPr lang="is-IS" dirty="0" smtClean="0"/>
              <a:t>…</a:t>
            </a:r>
            <a:endParaRPr lang="en-US" dirty="0"/>
          </a:p>
        </p:txBody>
      </p:sp>
      <p:sp>
        <p:nvSpPr>
          <p:cNvPr id="3" name="Content Placeholder 2"/>
          <p:cNvSpPr>
            <a:spLocks noGrp="1"/>
          </p:cNvSpPr>
          <p:nvPr>
            <p:ph idx="1"/>
          </p:nvPr>
        </p:nvSpPr>
        <p:spPr>
          <a:xfrm>
            <a:off x="457200" y="1382451"/>
            <a:ext cx="8229600" cy="5094549"/>
          </a:xfrm>
        </p:spPr>
        <p:txBody>
          <a:bodyPr/>
          <a:lstStyle/>
          <a:p>
            <a:pPr marL="0" indent="0">
              <a:buNone/>
            </a:pPr>
            <a:endParaRPr lang="sk-SK" dirty="0"/>
          </a:p>
          <a:p>
            <a:r>
              <a:rPr lang="sk-SK" b="1" dirty="0"/>
              <a:t>Malpractice Insurance</a:t>
            </a:r>
            <a:r>
              <a:rPr lang="sk-SK" dirty="0"/>
              <a:t> - insurance purchased by physicians and hospitals to cover the cost of being sued for malpractice.</a:t>
            </a:r>
            <a:endParaRPr lang="en-US" dirty="0"/>
          </a:p>
          <a:p>
            <a:pPr marL="0" indent="0">
              <a:buNone/>
            </a:pPr>
            <a:endParaRPr lang="sk-SK" b="1" dirty="0" smtClean="0"/>
          </a:p>
          <a:p>
            <a:pPr marL="0" indent="0">
              <a:buNone/>
            </a:pPr>
            <a:r>
              <a:rPr lang="sk-SK" b="1" dirty="0" smtClean="0"/>
              <a:t>Excess </a:t>
            </a:r>
            <a:r>
              <a:rPr lang="sk-SK" b="1" dirty="0"/>
              <a:t>Liability insurance</a:t>
            </a:r>
            <a:r>
              <a:rPr lang="sk-SK" dirty="0"/>
              <a:t> - called an "umbrella" policy that provides liability coverage for at least $1 million. Added to a homeowner's insurance policy to cover liability for accidents on or away from insured property.</a:t>
            </a:r>
          </a:p>
          <a:p>
            <a:pPr marL="0" indent="0">
              <a:buNone/>
            </a:pPr>
            <a:endParaRPr lang="sk-SK" dirty="0"/>
          </a:p>
          <a:p>
            <a:r>
              <a:rPr lang="sk-SK" b="1" dirty="0"/>
              <a:t>Annuity</a:t>
            </a:r>
            <a:r>
              <a:rPr lang="sk-SK" dirty="0"/>
              <a:t> - will pay a designated amount periodically, the payments begin at a date set in the policy.</a:t>
            </a:r>
          </a:p>
          <a:p>
            <a:endParaRPr lang="en-US" dirty="0"/>
          </a:p>
        </p:txBody>
      </p:sp>
    </p:spTree>
    <p:extLst>
      <p:ext uri="{BB962C8B-B14F-4D97-AF65-F5344CB8AC3E}">
        <p14:creationId xmlns:p14="http://schemas.microsoft.com/office/powerpoint/2010/main" val="193501558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890</TotalTime>
  <Words>288</Words>
  <Application>Microsoft Macintosh PowerPoint</Application>
  <PresentationFormat>On-screen Show (4:3)</PresentationFormat>
  <Paragraphs>51</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Clarity</vt:lpstr>
      <vt:lpstr>Insurance</vt:lpstr>
      <vt:lpstr>What is Insurance?</vt:lpstr>
      <vt:lpstr>All Kinds of Insurance…</vt:lpstr>
      <vt:lpstr>PowerPoint Presentation</vt:lpstr>
      <vt:lpstr>Life Insurance</vt:lpstr>
      <vt:lpstr>Health &amp; Disability</vt:lpstr>
      <vt:lpstr>Automobile Insurance</vt:lpstr>
      <vt:lpstr>Workers Compensation</vt:lpstr>
      <vt:lpstr>Others…</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Insurance</dc:title>
  <dc:creator>Mary Wauters</dc:creator>
  <cp:lastModifiedBy>Mary Wauters</cp:lastModifiedBy>
  <cp:revision>10</cp:revision>
  <dcterms:created xsi:type="dcterms:W3CDTF">2015-10-28T16:43:36Z</dcterms:created>
  <dcterms:modified xsi:type="dcterms:W3CDTF">2015-10-29T16:50:51Z</dcterms:modified>
</cp:coreProperties>
</file>