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9lR6Z4gzwQ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hR9JoX-_-0" TargetMode="External"/><Relationship Id="rId3" Type="http://schemas.openxmlformats.org/officeDocument/2006/relationships/hyperlink" Target="https://www.youtube.com/watch?v=4-cPuXaZAC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 10</a:t>
            </a:r>
          </a:p>
          <a:p>
            <a:r>
              <a:rPr lang="en-US" dirty="0" smtClean="0"/>
              <a:t>Shock/Fainting/Review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015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aid for impending faint (about to happen)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47" y="2293091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400" dirty="0" smtClean="0"/>
              <a:t>Lay the casualty down with the feet raised about 12 inches (one ruler length)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Ensure a supply of fresh air (open a window or door)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Loosen tight clothing at the neck, chest, and waist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Stay with the casualty until fully recovered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63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 for Fainting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101845" cy="494211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Start ESM (scene survey, </a:t>
            </a:r>
            <a:r>
              <a:rPr lang="en-US" dirty="0" smtClean="0"/>
              <a:t>“</a:t>
            </a:r>
            <a:r>
              <a:rPr lang="en-US" dirty="0" smtClean="0"/>
              <a:t>you in the plaid shirt </a:t>
            </a:r>
            <a:r>
              <a:rPr lang="en-US" dirty="0" smtClean="0"/>
              <a:t>call 911”)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Check ABC’s</a:t>
            </a:r>
          </a:p>
          <a:p>
            <a:pPr marL="457200" indent="-457200">
              <a:buAutoNum type="arabicParenR"/>
            </a:pPr>
            <a:r>
              <a:rPr lang="en-US" dirty="0" smtClean="0"/>
              <a:t>Secondary Survey if necessary and give first aid</a:t>
            </a:r>
          </a:p>
          <a:p>
            <a:pPr marL="457200" indent="-457200">
              <a:buAutoNum type="arabicParenR"/>
            </a:pPr>
            <a:r>
              <a:rPr lang="en-US" dirty="0" smtClean="0"/>
              <a:t>Turn the casualty into the recovery position (if injuries permit)</a:t>
            </a:r>
          </a:p>
          <a:p>
            <a:pPr marL="457200" indent="-457200">
              <a:buAutoNum type="arabicParenR"/>
            </a:pPr>
            <a:r>
              <a:rPr lang="en-US" dirty="0" smtClean="0"/>
              <a:t>Ensure a supply of fresh air and loosen tight clothing at the neck, chest, and waist</a:t>
            </a:r>
          </a:p>
          <a:p>
            <a:pPr marL="457200" indent="-457200">
              <a:buAutoNum type="arabicParenR"/>
            </a:pPr>
            <a:r>
              <a:rPr lang="en-US" dirty="0" smtClean="0"/>
              <a:t>Make casualty comfortable until consciousness returns. Keep them laying down for 10-15 minutes.</a:t>
            </a:r>
          </a:p>
          <a:p>
            <a:pPr marL="457200" indent="-457200">
              <a:buAutoNum type="arabicParenR"/>
            </a:pPr>
            <a:endParaRPr lang="en-US" dirty="0"/>
          </a:p>
          <a:p>
            <a:r>
              <a:rPr lang="en-US" dirty="0" smtClean="0"/>
              <a:t>(Recovery from a faint should be quick, if not get medical help)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a9lR6Z4gzwQ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5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First aid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 of First </a:t>
            </a:r>
            <a:r>
              <a:rPr lang="en-US" dirty="0"/>
              <a:t>Aid is to : 3 P’s</a:t>
            </a:r>
            <a:r>
              <a:rPr lang="en-US" dirty="0" smtClean="0"/>
              <a:t>- Preserve</a:t>
            </a:r>
            <a:r>
              <a:rPr lang="en-US" dirty="0"/>
              <a:t>, Prevent, </a:t>
            </a:r>
            <a:r>
              <a:rPr lang="en-US" dirty="0" smtClean="0"/>
              <a:t>Promote</a:t>
            </a:r>
          </a:p>
          <a:p>
            <a:endParaRPr lang="en-US" dirty="0"/>
          </a:p>
          <a:p>
            <a:r>
              <a:rPr lang="en-US" dirty="0" smtClean="0"/>
              <a:t>ESM 4 </a:t>
            </a:r>
            <a:r>
              <a:rPr lang="en-US" dirty="0"/>
              <a:t>Steps</a:t>
            </a:r>
          </a:p>
          <a:p>
            <a:pPr marL="457200" indent="-457200">
              <a:buAutoNum type="arabicParenR"/>
            </a:pPr>
            <a:r>
              <a:rPr lang="en-US" dirty="0"/>
              <a:t>Scene Survey</a:t>
            </a:r>
          </a:p>
          <a:p>
            <a:pPr marL="457200" indent="-457200">
              <a:buAutoNum type="arabicParenR"/>
            </a:pPr>
            <a:r>
              <a:rPr lang="en-US" dirty="0"/>
              <a:t>Primary Survey</a:t>
            </a:r>
          </a:p>
          <a:p>
            <a:pPr marL="457200" indent="-457200">
              <a:buAutoNum type="arabicParenR"/>
            </a:pPr>
            <a:r>
              <a:rPr lang="en-US" dirty="0"/>
              <a:t>Secondary Survey</a:t>
            </a:r>
          </a:p>
          <a:p>
            <a:pPr marL="457200" indent="-457200">
              <a:buAutoNum type="arabicParenR"/>
            </a:pPr>
            <a:r>
              <a:rPr lang="en-US" dirty="0"/>
              <a:t>Ongoing casualty care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9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945277" cy="47705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Cardiopulmonary Resuscitation (CPR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Chest Compressions (30) Ventilations (2)</a:t>
            </a:r>
          </a:p>
          <a:p>
            <a:endParaRPr lang="en-US" dirty="0" smtClean="0"/>
          </a:p>
          <a:p>
            <a:r>
              <a:rPr lang="en-US" dirty="0" smtClean="0"/>
              <a:t>CPR Steps:</a:t>
            </a:r>
          </a:p>
          <a:p>
            <a:r>
              <a:rPr lang="en-US" dirty="0"/>
              <a:t>Step 1: Survey the Scene</a:t>
            </a:r>
          </a:p>
          <a:p>
            <a:r>
              <a:rPr lang="en-US" dirty="0"/>
              <a:t>Step 2: Primary Survey</a:t>
            </a:r>
          </a:p>
          <a:p>
            <a:r>
              <a:rPr lang="en-US" dirty="0"/>
              <a:t>Step 3: Position the Casualty </a:t>
            </a:r>
          </a:p>
          <a:p>
            <a:r>
              <a:rPr lang="en-US" dirty="0"/>
              <a:t>Step 4: Compressions</a:t>
            </a:r>
          </a:p>
          <a:p>
            <a:r>
              <a:rPr lang="en-US" dirty="0"/>
              <a:t>Step 5: Ventilations</a:t>
            </a:r>
          </a:p>
          <a:p>
            <a:r>
              <a:rPr lang="en-US" dirty="0"/>
              <a:t>Step 6: Continue CPR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0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person chokes when the airway is partly or completely blocked and airflow to the lungs is reduced or cut </a:t>
            </a:r>
            <a:r>
              <a:rPr lang="en-US" dirty="0" smtClean="0"/>
              <a:t>off</a:t>
            </a:r>
          </a:p>
          <a:p>
            <a:endParaRPr lang="en-US" dirty="0"/>
          </a:p>
          <a:p>
            <a:r>
              <a:rPr lang="en-US" dirty="0" smtClean="0"/>
              <a:t>Abdominal Thrusts= J Motion (In and Up)</a:t>
            </a:r>
          </a:p>
          <a:p>
            <a:endParaRPr lang="en-US" dirty="0"/>
          </a:p>
          <a:p>
            <a:r>
              <a:rPr lang="en-US" dirty="0" smtClean="0"/>
              <a:t>J-Hook motion to search in the mouth for foreign objects</a:t>
            </a:r>
          </a:p>
          <a:p>
            <a:endParaRPr lang="en-US" dirty="0"/>
          </a:p>
          <a:p>
            <a:r>
              <a:rPr lang="en-US" dirty="0" smtClean="0"/>
              <a:t>Hipbone and across or above belly button to locate where to place hands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7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injury or illness can be accompanied by </a:t>
            </a:r>
            <a:r>
              <a:rPr lang="en-US" dirty="0" smtClean="0"/>
              <a:t>shock</a:t>
            </a:r>
          </a:p>
          <a:p>
            <a:endParaRPr lang="en-US" dirty="0"/>
          </a:p>
          <a:p>
            <a:r>
              <a:rPr lang="en-US" dirty="0"/>
              <a:t>Shock is a circulation problem where the body’s tissues do not get enough </a:t>
            </a:r>
            <a:r>
              <a:rPr lang="en-US" dirty="0" smtClean="0"/>
              <a:t>blood</a:t>
            </a:r>
          </a:p>
          <a:p>
            <a:endParaRPr lang="en-US" dirty="0"/>
          </a:p>
          <a:p>
            <a:r>
              <a:rPr lang="en-US" dirty="0" smtClean="0"/>
              <a:t> Loosen tight clothing, keep casualty warm</a:t>
            </a:r>
          </a:p>
          <a:p>
            <a:endParaRPr lang="en-US" dirty="0"/>
          </a:p>
          <a:p>
            <a:r>
              <a:rPr lang="en-US" dirty="0" smtClean="0"/>
              <a:t>Recovery Position (less than fully conscious)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72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Fainting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person losing consciousness is always a medical </a:t>
            </a:r>
            <a:r>
              <a:rPr lang="en-US" dirty="0" smtClean="0"/>
              <a:t>emergency</a:t>
            </a:r>
          </a:p>
          <a:p>
            <a:endParaRPr lang="en-US" dirty="0"/>
          </a:p>
          <a:p>
            <a:r>
              <a:rPr lang="en-US" dirty="0" smtClean="0"/>
              <a:t>Lay the casualty down, get them fresh air, loosen tight clothing, and stay with the casualty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63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71341"/>
            <a:ext cx="5791200" cy="1371600"/>
          </a:xfrm>
        </p:spPr>
        <p:txBody>
          <a:bodyPr/>
          <a:lstStyle/>
          <a:p>
            <a:r>
              <a:rPr lang="en-US" dirty="0" smtClean="0"/>
              <a:t>First Aid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3" y="1361823"/>
            <a:ext cx="8415859" cy="400108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</a:t>
            </a:r>
            <a:r>
              <a:rPr lang="en-US" dirty="0" smtClean="0"/>
              <a:t>put everything away (off your desk), except for a pencil/pen.</a:t>
            </a:r>
          </a:p>
          <a:p>
            <a:endParaRPr lang="en-US" dirty="0" smtClean="0"/>
          </a:p>
          <a:p>
            <a:r>
              <a:rPr lang="en-US" dirty="0" smtClean="0"/>
              <a:t>NO CELL PHONES! You will live without it for 20 Minutes.</a:t>
            </a:r>
          </a:p>
          <a:p>
            <a:endParaRPr lang="en-US" dirty="0" smtClean="0"/>
          </a:p>
          <a:p>
            <a:r>
              <a:rPr lang="en-US" dirty="0" smtClean="0"/>
              <a:t>If you have </a:t>
            </a:r>
            <a:r>
              <a:rPr lang="en-US" dirty="0" smtClean="0"/>
              <a:t>a question </a:t>
            </a:r>
            <a:r>
              <a:rPr lang="en-US" dirty="0" smtClean="0"/>
              <a:t>raise your hand</a:t>
            </a:r>
          </a:p>
          <a:p>
            <a:endParaRPr lang="en-US" dirty="0" smtClean="0"/>
          </a:p>
          <a:p>
            <a:r>
              <a:rPr lang="en-US" dirty="0" smtClean="0"/>
              <a:t>GOOD LUCK!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injury or illness can be accompanied by shock. </a:t>
            </a:r>
          </a:p>
          <a:p>
            <a:endParaRPr lang="en-US" dirty="0"/>
          </a:p>
          <a:p>
            <a:r>
              <a:rPr lang="en-US" dirty="0" smtClean="0"/>
              <a:t>Shock is a circulation problem where the body’s tissues do not get enough blood. (</a:t>
            </a:r>
            <a:r>
              <a:rPr lang="en-US" i="1" dirty="0" smtClean="0"/>
              <a:t>Medical Shock… Not Electric shock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Depending on the severity, shock can lead to unconsciousness and even death</a:t>
            </a:r>
          </a:p>
          <a:p>
            <a:endParaRPr lang="en-US" dirty="0"/>
          </a:p>
          <a:p>
            <a:r>
              <a:rPr lang="en-US" dirty="0" smtClean="0"/>
              <a:t>There is often shock in a emergency situation. Always check for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3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371600"/>
          </a:xfrm>
        </p:spPr>
        <p:txBody>
          <a:bodyPr/>
          <a:lstStyle/>
          <a:p>
            <a:r>
              <a:rPr lang="en-US" dirty="0" smtClean="0"/>
              <a:t>Causes of shock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970729"/>
              </p:ext>
            </p:extLst>
          </p:nvPr>
        </p:nvGraphicFramePr>
        <p:xfrm>
          <a:off x="648561" y="2206374"/>
          <a:ext cx="7620000" cy="410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223"/>
                <a:gridCol w="4284777"/>
              </a:tblGrid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Cause</a:t>
                      </a:r>
                      <a:r>
                        <a:rPr lang="en-US" baseline="0" dirty="0" smtClean="0"/>
                        <a:t> of Shock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How it causes a circulation problem</a:t>
                      </a:r>
                      <a:endParaRPr lang="en-US" dirty="0"/>
                    </a:p>
                  </a:txBody>
                  <a:tcPr/>
                </a:tc>
              </a:tr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Severe Bleeding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enough blood to</a:t>
                      </a:r>
                      <a:r>
                        <a:rPr lang="en-US" baseline="0" dirty="0" smtClean="0"/>
                        <a:t> fill the vessels</a:t>
                      </a:r>
                      <a:endParaRPr lang="en-US" dirty="0"/>
                    </a:p>
                  </a:txBody>
                  <a:tcPr/>
                </a:tc>
              </a:tr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Severe Burns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</a:t>
                      </a:r>
                      <a:r>
                        <a:rPr lang="en-US" baseline="0" dirty="0" smtClean="0"/>
                        <a:t> of blood plasma (fluid) into tissues- not enough blood to fill blood vessels</a:t>
                      </a:r>
                      <a:endParaRPr lang="en-US" dirty="0"/>
                    </a:p>
                  </a:txBody>
                  <a:tcPr/>
                </a:tc>
              </a:tr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Crush 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</a:t>
                      </a:r>
                      <a:r>
                        <a:rPr lang="en-US" baseline="0" dirty="0" smtClean="0"/>
                        <a:t> of blood and blood plasma</a:t>
                      </a:r>
                      <a:endParaRPr lang="en-US" dirty="0"/>
                    </a:p>
                  </a:txBody>
                  <a:tcPr/>
                </a:tc>
              </a:tr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Heart Attack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 is not strong enough to pump</a:t>
                      </a:r>
                      <a:r>
                        <a:rPr lang="en-US" baseline="0" dirty="0" smtClean="0"/>
                        <a:t> blood properly</a:t>
                      </a:r>
                      <a:endParaRPr lang="en-US" dirty="0"/>
                    </a:p>
                  </a:txBody>
                  <a:tcPr/>
                </a:tc>
              </a:tr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Spinal Cord or Nerve 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Brain can not control</a:t>
                      </a:r>
                      <a:r>
                        <a:rPr lang="en-US" baseline="0" dirty="0" smtClean="0"/>
                        <a:t> the size of he blood vessels, and the blood can not get to the tissues properly</a:t>
                      </a:r>
                      <a:endParaRPr lang="en-US" dirty="0"/>
                    </a:p>
                  </a:txBody>
                  <a:tcPr/>
                </a:tc>
              </a:tr>
              <a:tr h="422411">
                <a:tc>
                  <a:txBody>
                    <a:bodyPr/>
                    <a:lstStyle/>
                    <a:p>
                      <a:r>
                        <a:rPr lang="en-US" dirty="0" smtClean="0"/>
                        <a:t>Severe Allergic Reactions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things can be affected- Breathing,</a:t>
                      </a:r>
                      <a:r>
                        <a:rPr lang="en-US" baseline="0" dirty="0" smtClean="0"/>
                        <a:t> heart function, etc.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6507" y="1581556"/>
            <a:ext cx="5737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Common causes of severe shock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18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 of shock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178865"/>
              </p:ext>
            </p:extLst>
          </p:nvPr>
        </p:nvGraphicFramePr>
        <p:xfrm>
          <a:off x="683354" y="1752600"/>
          <a:ext cx="7620000" cy="48270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0"/>
                <a:gridCol w="3810000"/>
              </a:tblGrid>
              <a:tr h="508757">
                <a:tc>
                  <a:txBody>
                    <a:bodyPr/>
                    <a:lstStyle/>
                    <a:p>
                      <a:r>
                        <a:rPr lang="en-US" dirty="0" smtClean="0"/>
                        <a:t>Signs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Symptoms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19712">
                <a:tc>
                  <a:txBody>
                    <a:bodyPr/>
                    <a:lstStyle/>
                    <a:p>
                      <a:r>
                        <a:rPr lang="en-US" dirty="0" smtClean="0"/>
                        <a:t>Pale</a:t>
                      </a:r>
                      <a:r>
                        <a:rPr lang="en-US" baseline="0" dirty="0" smtClean="0"/>
                        <a:t> skin at first, turns bluish-grey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restlessness</a:t>
                      </a:r>
                      <a:endParaRPr lang="en-US" dirty="0"/>
                    </a:p>
                  </a:txBody>
                  <a:tcPr/>
                </a:tc>
              </a:tr>
              <a:tr h="719712">
                <a:tc>
                  <a:txBody>
                    <a:bodyPr/>
                    <a:lstStyle/>
                    <a:p>
                      <a:r>
                        <a:rPr lang="en-US" dirty="0" smtClean="0"/>
                        <a:t>Bluish-purple</a:t>
                      </a:r>
                      <a:r>
                        <a:rPr lang="en-US" baseline="0" dirty="0" smtClean="0"/>
                        <a:t> lips, tongue, earlobes, fingernails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anxious</a:t>
                      </a:r>
                      <a:endParaRPr lang="en-US" dirty="0"/>
                    </a:p>
                  </a:txBody>
                  <a:tcPr/>
                </a:tc>
              </a:tr>
              <a:tr h="719712">
                <a:tc>
                  <a:txBody>
                    <a:bodyPr/>
                    <a:lstStyle/>
                    <a:p>
                      <a:r>
                        <a:rPr lang="en-US" dirty="0" smtClean="0"/>
                        <a:t>Cold</a:t>
                      </a:r>
                      <a:r>
                        <a:rPr lang="en-US" baseline="0" dirty="0" smtClean="0"/>
                        <a:t> and Clammy 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Disoriented, confused</a:t>
                      </a:r>
                      <a:endParaRPr lang="en-US" dirty="0"/>
                    </a:p>
                  </a:txBody>
                  <a:tcPr/>
                </a:tc>
              </a:tr>
              <a:tr h="719712">
                <a:tc>
                  <a:txBody>
                    <a:bodyPr/>
                    <a:lstStyle/>
                    <a:p>
                      <a:r>
                        <a:rPr lang="en-US" dirty="0" smtClean="0"/>
                        <a:t>Breathing shallow &amp;</a:t>
                      </a:r>
                      <a:r>
                        <a:rPr lang="en-US" baseline="0" dirty="0" smtClean="0"/>
                        <a:t> irregular, fast or gasping for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Thirsty,</a:t>
                      </a:r>
                      <a:r>
                        <a:rPr lang="en-US" baseline="0" dirty="0" smtClean="0"/>
                        <a:t> may be </a:t>
                      </a:r>
                      <a:r>
                        <a:rPr lang="en-US" b="1" baseline="0" dirty="0" smtClean="0"/>
                        <a:t>very thirsty</a:t>
                      </a:r>
                      <a:endParaRPr lang="en-US" b="1" dirty="0"/>
                    </a:p>
                  </a:txBody>
                  <a:tcPr/>
                </a:tc>
              </a:tr>
              <a:tr h="719712">
                <a:tc>
                  <a:txBody>
                    <a:bodyPr/>
                    <a:lstStyle/>
                    <a:p>
                      <a:r>
                        <a:rPr lang="en-US" dirty="0" smtClean="0"/>
                        <a:t>Changes</a:t>
                      </a:r>
                      <a:r>
                        <a:rPr lang="en-US" baseline="0" dirty="0" smtClean="0"/>
                        <a:t> in level of </a:t>
                      </a:r>
                      <a:r>
                        <a:rPr lang="en-US" baseline="0" dirty="0" err="1" smtClean="0"/>
                        <a:t>conciousness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Afraid</a:t>
                      </a:r>
                      <a:endParaRPr lang="en-US" dirty="0"/>
                    </a:p>
                  </a:txBody>
                  <a:tcPr/>
                </a:tc>
              </a:tr>
              <a:tr h="719712">
                <a:tc>
                  <a:txBody>
                    <a:bodyPr/>
                    <a:lstStyle/>
                    <a:p>
                      <a:r>
                        <a:rPr lang="en-US" dirty="0" smtClean="0"/>
                        <a:t>Weak, rapid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Dizzy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40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minimize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67052" cy="473575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Give First Aid for the injury or illness that caused the shock</a:t>
            </a:r>
          </a:p>
          <a:p>
            <a:pPr marL="457200" indent="-457200">
              <a:buAutoNum type="arabicParenR"/>
            </a:pPr>
            <a:r>
              <a:rPr lang="en-US" dirty="0" smtClean="0"/>
              <a:t>Reassure the casualty often</a:t>
            </a:r>
          </a:p>
          <a:p>
            <a:pPr marL="457200" indent="-457200">
              <a:buAutoNum type="arabicParenR"/>
            </a:pPr>
            <a:r>
              <a:rPr lang="en-US" dirty="0" smtClean="0"/>
              <a:t>Minimize pain by handling the casualty gently</a:t>
            </a:r>
          </a:p>
          <a:p>
            <a:pPr marL="457200" indent="-457200">
              <a:buAutoNum type="arabicParenR"/>
            </a:pPr>
            <a:r>
              <a:rPr lang="en-US" dirty="0" smtClean="0"/>
              <a:t>Loosen tight clothing at the neck, chest and waist</a:t>
            </a:r>
          </a:p>
          <a:p>
            <a:pPr marL="457200" indent="-457200">
              <a:buAutoNum type="arabicParenR"/>
            </a:pPr>
            <a:r>
              <a:rPr lang="en-US" dirty="0" smtClean="0"/>
              <a:t>Keep casualty warm, by do not over heat- use jackets, coats, blankets if you have them</a:t>
            </a:r>
          </a:p>
          <a:p>
            <a:pPr marL="457200" indent="-457200">
              <a:buAutoNum type="arabicParenR"/>
            </a:pPr>
            <a:r>
              <a:rPr lang="en-US" dirty="0" smtClean="0"/>
              <a:t>Moisten the lips if the causality complains of thirst (medical help can be delayed due to fluids or foods given) Always make note of what was given and when</a:t>
            </a:r>
          </a:p>
          <a:p>
            <a:pPr marL="457200" indent="-457200">
              <a:buAutoNum type="arabicParenR"/>
            </a:pPr>
            <a:r>
              <a:rPr lang="en-US" dirty="0" smtClean="0"/>
              <a:t>Place the casualty in the best position for their condition</a:t>
            </a:r>
          </a:p>
          <a:p>
            <a:pPr marL="457200" indent="-457200">
              <a:buAutoNum type="arabicParenR"/>
            </a:pPr>
            <a:r>
              <a:rPr lang="en-US" dirty="0" smtClean="0"/>
              <a:t>Continue ongoing casualty care until hand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3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a Casualty in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67052" cy="48749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No suspected head/spinal injury (conscious) </a:t>
            </a:r>
          </a:p>
          <a:p>
            <a:r>
              <a:rPr lang="en-US" dirty="0"/>
              <a:t>	</a:t>
            </a:r>
            <a:r>
              <a:rPr lang="en-US" dirty="0" smtClean="0"/>
              <a:t>-Place casualty on their back with feet and legs raised- this position 	is often called the shock position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No suspected head/spinal injury (less than fully conscious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-Place casualty in recovery position (airway and breathing are 	priority)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D1282E"/>
                </a:solidFill>
              </a:rPr>
              <a:t>Suspected head/Spinal Injury</a:t>
            </a:r>
          </a:p>
          <a:p>
            <a:r>
              <a:rPr lang="en-US" dirty="0"/>
              <a:t>	</a:t>
            </a:r>
            <a:r>
              <a:rPr lang="en-US" dirty="0" smtClean="0"/>
              <a:t>-Steady and support the casualty in the position found and 	monitor ABC’s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D1282E"/>
                </a:solidFill>
              </a:rPr>
              <a:t>As Injuries permit</a:t>
            </a:r>
          </a:p>
          <a:p>
            <a:r>
              <a:rPr lang="en-US" dirty="0"/>
              <a:t>	</a:t>
            </a:r>
            <a:r>
              <a:rPr lang="en-US" dirty="0" smtClean="0"/>
              <a:t>- the casualty's injuries may not permit you to move them, so make 	them as comfortable as possible in the position that is safest to 	prevent further injury.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9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14" y="1770743"/>
            <a:ext cx="7620000" cy="43735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https://www.youtube.com/watch?v=xhR9JoX-_-</a:t>
            </a:r>
            <a:r>
              <a:rPr lang="en-US" dirty="0" smtClean="0">
                <a:hlinkClick r:id="rId2"/>
              </a:rPr>
              <a:t>0</a:t>
            </a:r>
            <a:r>
              <a:rPr lang="en-US" dirty="0" smtClean="0"/>
              <a:t> </a:t>
            </a:r>
          </a:p>
          <a:p>
            <a:pPr marL="457200" indent="-457200">
              <a:buAutoNum type="arabicParenR"/>
            </a:pPr>
            <a:r>
              <a:rPr lang="en-US" dirty="0" smtClean="0"/>
              <a:t>Place near arm straight out. Place far arm with the back of the hand over the near cheek</a:t>
            </a:r>
          </a:p>
          <a:p>
            <a:pPr marL="457200" indent="-457200">
              <a:buAutoNum type="arabicParenR"/>
            </a:pPr>
            <a:r>
              <a:rPr lang="en-US" dirty="0" smtClean="0"/>
              <a:t>Bend and grab the far knee</a:t>
            </a:r>
          </a:p>
          <a:p>
            <a:pPr marL="457200" indent="-457200">
              <a:buAutoNum type="arabicParenR"/>
            </a:pPr>
            <a:r>
              <a:rPr lang="en-US" dirty="0" smtClean="0"/>
              <a:t>Protect the casualty’s head during roll</a:t>
            </a:r>
          </a:p>
          <a:p>
            <a:pPr marL="457200" indent="-457200">
              <a:buAutoNum type="arabicParenR"/>
            </a:pPr>
            <a:r>
              <a:rPr lang="en-US" dirty="0" smtClean="0"/>
              <a:t>Adjust the hand under the head so the next is extended</a:t>
            </a:r>
          </a:p>
          <a:p>
            <a:pPr marL="457200" indent="-457200">
              <a:buAutoNum type="arabicParenR"/>
            </a:pPr>
            <a:r>
              <a:rPr lang="en-US" dirty="0" smtClean="0"/>
              <a:t>Continue ongoing casualty care</a:t>
            </a:r>
          </a:p>
          <a:p>
            <a:endParaRPr lang="en-US" dirty="0"/>
          </a:p>
          <a:p>
            <a:r>
              <a:rPr lang="en-US" dirty="0" smtClean="0"/>
              <a:t>Shock Overview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://www.youtube.com/watch?v=4-</a:t>
            </a:r>
            <a:r>
              <a:rPr lang="en-US" dirty="0" smtClean="0">
                <a:hlinkClick r:id="rId3"/>
              </a:rPr>
              <a:t>cPuXaZACg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8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101845" cy="48923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Fainting is a loss of consciousness that lasts a very short time- no more than a few minutes</a:t>
            </a:r>
          </a:p>
          <a:p>
            <a:r>
              <a:rPr lang="en-US" dirty="0" smtClean="0"/>
              <a:t>It is caused by a temporary shortage of oxygenated blood to the brain.</a:t>
            </a:r>
          </a:p>
          <a:p>
            <a:r>
              <a:rPr lang="en-US" i="1" dirty="0" smtClean="0"/>
              <a:t>Some common reasons people faint:</a:t>
            </a:r>
          </a:p>
          <a:p>
            <a:r>
              <a:rPr lang="en-US" dirty="0" smtClean="0"/>
              <a:t>-Fear or anxiety</a:t>
            </a:r>
          </a:p>
          <a:p>
            <a:r>
              <a:rPr lang="en-US" dirty="0" smtClean="0"/>
              <a:t>-Severe pain, injury, or illness</a:t>
            </a:r>
          </a:p>
          <a:p>
            <a:r>
              <a:rPr lang="en-US" dirty="0" smtClean="0"/>
              <a:t>-underlying medical problems</a:t>
            </a:r>
          </a:p>
          <a:p>
            <a:r>
              <a:rPr lang="en-US" dirty="0" smtClean="0"/>
              <a:t>-long periods of standing or sitting</a:t>
            </a:r>
          </a:p>
          <a:p>
            <a:r>
              <a:rPr lang="en-US" dirty="0" smtClean="0"/>
              <a:t>-lack of fresh air</a:t>
            </a:r>
          </a:p>
          <a:p>
            <a:r>
              <a:rPr lang="en-US" dirty="0" smtClean="0"/>
              <a:t>-sight of blood</a:t>
            </a:r>
          </a:p>
          <a:p>
            <a:r>
              <a:rPr lang="en-US" dirty="0" smtClean="0"/>
              <a:t>-fatigue or hunger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3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875691" cy="47357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person losing consciousness is always a medical emergency. If you think there might be a serious reason a person feels faint, has fainted, get medical help</a:t>
            </a:r>
          </a:p>
          <a:p>
            <a:endParaRPr lang="en-US" sz="2400" dirty="0"/>
          </a:p>
          <a:p>
            <a:r>
              <a:rPr lang="en-US" sz="2400" i="1" dirty="0" smtClean="0"/>
              <a:t>Sometimes when a person is about to faint, there are warning signs, such as</a:t>
            </a:r>
          </a:p>
          <a:p>
            <a:r>
              <a:rPr lang="en-US" sz="2400" dirty="0" smtClean="0"/>
              <a:t>-pale</a:t>
            </a:r>
          </a:p>
          <a:p>
            <a:r>
              <a:rPr lang="en-US" sz="2400" dirty="0" smtClean="0"/>
              <a:t>-sweating</a:t>
            </a:r>
          </a:p>
          <a:p>
            <a:r>
              <a:rPr lang="en-US" sz="2400" dirty="0" smtClean="0"/>
              <a:t>-feels sick, nauseous, dizzy, and unsteady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662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575</TotalTime>
  <Words>988</Words>
  <Application>Microsoft Macintosh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First aid</vt:lpstr>
      <vt:lpstr>What is shock?</vt:lpstr>
      <vt:lpstr>Causes of shock</vt:lpstr>
      <vt:lpstr>Signs and Symptoms of shock</vt:lpstr>
      <vt:lpstr>How to minimize shock</vt:lpstr>
      <vt:lpstr>Positioning a Casualty in shock</vt:lpstr>
      <vt:lpstr>Recovery position</vt:lpstr>
      <vt:lpstr>Fainting</vt:lpstr>
      <vt:lpstr>Fainting</vt:lpstr>
      <vt:lpstr>First aid for impending faint (about to happen)</vt:lpstr>
      <vt:lpstr>First aid for Fainting</vt:lpstr>
      <vt:lpstr>General First aid Review</vt:lpstr>
      <vt:lpstr>CPR Review</vt:lpstr>
      <vt:lpstr>Choking Review</vt:lpstr>
      <vt:lpstr>Shock Review</vt:lpstr>
      <vt:lpstr>Fainting Review</vt:lpstr>
      <vt:lpstr>First Aid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</dc:title>
  <dc:creator>Mary Wauters</dc:creator>
  <cp:lastModifiedBy>Mary Wauters</cp:lastModifiedBy>
  <cp:revision>24</cp:revision>
  <dcterms:created xsi:type="dcterms:W3CDTF">2015-03-11T17:21:41Z</dcterms:created>
  <dcterms:modified xsi:type="dcterms:W3CDTF">2015-03-12T03:13:42Z</dcterms:modified>
</cp:coreProperties>
</file>