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9"/>
  </p:notesMasterIdLst>
  <p:sldIdLst>
    <p:sldId id="256" r:id="rId2"/>
    <p:sldId id="272" r:id="rId3"/>
    <p:sldId id="257" r:id="rId4"/>
    <p:sldId id="258" r:id="rId5"/>
    <p:sldId id="259" r:id="rId6"/>
    <p:sldId id="260" r:id="rId7"/>
    <p:sldId id="261" r:id="rId8"/>
    <p:sldId id="262" r:id="rId9"/>
    <p:sldId id="263" r:id="rId10"/>
    <p:sldId id="264" r:id="rId11"/>
    <p:sldId id="267" r:id="rId12"/>
    <p:sldId id="268" r:id="rId13"/>
    <p:sldId id="269" r:id="rId14"/>
    <p:sldId id="270" r:id="rId15"/>
    <p:sldId id="265" r:id="rId16"/>
    <p:sldId id="271" r:id="rId17"/>
    <p:sldId id="26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9" d="100"/>
          <a:sy n="79" d="100"/>
        </p:scale>
        <p:origin x="-139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EADDE2-7BA7-314E-AF59-7CF8DCBCF29E}" type="datetimeFigureOut">
              <a:rPr lang="en-US" smtClean="0"/>
              <a:t>15-10-27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D0311D-3C68-0049-80D5-7FCAA7BD9331}" type="slidenum">
              <a:rPr lang="en-US" smtClean="0"/>
              <a:t>‹#›</a:t>
            </a:fld>
            <a:endParaRPr lang="en-US"/>
          </a:p>
        </p:txBody>
      </p:sp>
    </p:spTree>
    <p:extLst>
      <p:ext uri="{BB962C8B-B14F-4D97-AF65-F5344CB8AC3E}">
        <p14:creationId xmlns:p14="http://schemas.microsoft.com/office/powerpoint/2010/main" val="7518335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a:t>
            </a:r>
            <a:r>
              <a:rPr lang="en-US" baseline="0" dirty="0" smtClean="0"/>
              <a:t> position casualty</a:t>
            </a:r>
          </a:p>
          <a:p>
            <a:r>
              <a:rPr lang="en-US" baseline="0" dirty="0" smtClean="0"/>
              <a:t>4= CPR</a:t>
            </a:r>
            <a:endParaRPr lang="en-US" dirty="0"/>
          </a:p>
        </p:txBody>
      </p:sp>
      <p:sp>
        <p:nvSpPr>
          <p:cNvPr id="4" name="Slide Number Placeholder 3"/>
          <p:cNvSpPr>
            <a:spLocks noGrp="1"/>
          </p:cNvSpPr>
          <p:nvPr>
            <p:ph type="sldNum" sz="quarter" idx="10"/>
          </p:nvPr>
        </p:nvSpPr>
        <p:spPr/>
        <p:txBody>
          <a:bodyPr/>
          <a:lstStyle/>
          <a:p>
            <a:fld id="{D9D0311D-3C68-0049-80D5-7FCAA7BD9331}" type="slidenum">
              <a:rPr lang="en-US" smtClean="0"/>
              <a:t>8</a:t>
            </a:fld>
            <a:endParaRPr lang="en-US"/>
          </a:p>
        </p:txBody>
      </p:sp>
    </p:spTree>
    <p:extLst>
      <p:ext uri="{BB962C8B-B14F-4D97-AF65-F5344CB8AC3E}">
        <p14:creationId xmlns:p14="http://schemas.microsoft.com/office/powerpoint/2010/main" val="2829262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CA"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October 27,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F3131F9E-604E-4343-9F29-EF72E8231CAD}" type="datetime4">
              <a:rPr lang="en-US" smtClean="0"/>
              <a:pPr/>
              <a:t>October 27,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34A8E1CE-37F8-4102-8DF9-852A0A51F293}" type="datetime4">
              <a:rPr lang="en-US" smtClean="0"/>
              <a:pPr/>
              <a:t>October 27,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October 27,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CA"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October 27, 2015</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October 27,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CA"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October 27,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E29EC054-3869-4501-B163-1BBFDE8DCE04}" type="datetime4">
              <a:rPr lang="en-US" smtClean="0"/>
              <a:pPr/>
              <a:t>October 27, 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October 27,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October 27,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CA"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October 27,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CA"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CA"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October 27, 2015</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5kmsKNvKAvU" TargetMode="External"/><Relationship Id="rId4" Type="http://schemas.openxmlformats.org/officeDocument/2006/relationships/hyperlink" Target="https://www.youtube.com/watch?v=sXOfdMzJiaw" TargetMode="External"/><Relationship Id="rId1" Type="http://schemas.openxmlformats.org/officeDocument/2006/relationships/slideLayout" Target="../slideLayouts/slideLayout2.xml"/><Relationship Id="rId2" Type="http://schemas.openxmlformats.org/officeDocument/2006/relationships/hyperlink" Target="https://www.youtube.com/watch?v=DE45ks9miIw"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FnAOmxnQJs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s://www.youtube.com/watch?v=uxDOEQXRD8Q"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First Aid</a:t>
            </a:r>
            <a:endParaRPr lang="en-US" dirty="0"/>
          </a:p>
        </p:txBody>
      </p:sp>
      <p:sp>
        <p:nvSpPr>
          <p:cNvPr id="3" name="Subtitle 2"/>
          <p:cNvSpPr>
            <a:spLocks noGrp="1"/>
          </p:cNvSpPr>
          <p:nvPr>
            <p:ph type="subTitle" idx="1"/>
          </p:nvPr>
        </p:nvSpPr>
        <p:spPr>
          <a:xfrm>
            <a:off x="457200" y="4557504"/>
            <a:ext cx="6858000" cy="2070012"/>
          </a:xfrm>
        </p:spPr>
        <p:txBody>
          <a:bodyPr>
            <a:normAutofit/>
          </a:bodyPr>
          <a:lstStyle/>
          <a:p>
            <a:r>
              <a:rPr lang="en-US" dirty="0" smtClean="0"/>
              <a:t>Grade 10</a:t>
            </a:r>
          </a:p>
          <a:p>
            <a:r>
              <a:rPr lang="en-US" dirty="0" smtClean="0"/>
              <a:t>First Aid Introduction &amp; Choking </a:t>
            </a:r>
          </a:p>
          <a:p>
            <a:endParaRPr lang="en-US" sz="1200" dirty="0" smtClean="0"/>
          </a:p>
          <a:p>
            <a:r>
              <a:rPr lang="en-US" sz="1200" dirty="0" smtClean="0"/>
              <a:t>Quiz= 30%</a:t>
            </a:r>
          </a:p>
          <a:p>
            <a:r>
              <a:rPr lang="en-US" sz="1200" dirty="0" smtClean="0"/>
              <a:t>Participation/Practical= 70%</a:t>
            </a:r>
            <a:endParaRPr lang="en-US" sz="1200" dirty="0"/>
          </a:p>
        </p:txBody>
      </p:sp>
    </p:spTree>
    <p:extLst>
      <p:ext uri="{BB962C8B-B14F-4D97-AF65-F5344CB8AC3E}">
        <p14:creationId xmlns:p14="http://schemas.microsoft.com/office/powerpoint/2010/main" val="622758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Choking </a:t>
            </a:r>
            <a:endParaRPr lang="en-US" dirty="0"/>
          </a:p>
        </p:txBody>
      </p:sp>
      <p:sp>
        <p:nvSpPr>
          <p:cNvPr id="3" name="Content Placeholder 2"/>
          <p:cNvSpPr>
            <a:spLocks noGrp="1"/>
          </p:cNvSpPr>
          <p:nvPr>
            <p:ph idx="1"/>
          </p:nvPr>
        </p:nvSpPr>
        <p:spPr>
          <a:xfrm>
            <a:off x="457200" y="1537413"/>
            <a:ext cx="7620000" cy="2283053"/>
          </a:xfrm>
        </p:spPr>
        <p:txBody>
          <a:bodyPr>
            <a:normAutofit/>
          </a:bodyPr>
          <a:lstStyle/>
          <a:p>
            <a:r>
              <a:rPr lang="en-US" sz="2400" dirty="0" smtClean="0"/>
              <a:t>Choking is a life threatening emergency.</a:t>
            </a:r>
          </a:p>
          <a:p>
            <a:r>
              <a:rPr lang="en-US" sz="2400" dirty="0" smtClean="0"/>
              <a:t>Signs of Choking:</a:t>
            </a:r>
          </a:p>
          <a:p>
            <a:r>
              <a:rPr lang="en-US" sz="2400" dirty="0" smtClean="0"/>
              <a:t>-Grabbing the throat</a:t>
            </a:r>
          </a:p>
        </p:txBody>
      </p:sp>
      <p:graphicFrame>
        <p:nvGraphicFramePr>
          <p:cNvPr id="4" name="Table 3"/>
          <p:cNvGraphicFramePr>
            <a:graphicFrameLocks noGrp="1"/>
          </p:cNvGraphicFramePr>
          <p:nvPr>
            <p:extLst>
              <p:ext uri="{D42A27DB-BD31-4B8C-83A1-F6EECF244321}">
                <p14:modId xmlns:p14="http://schemas.microsoft.com/office/powerpoint/2010/main" val="1100241526"/>
              </p:ext>
            </p:extLst>
          </p:nvPr>
        </p:nvGraphicFramePr>
        <p:xfrm>
          <a:off x="457200" y="3275666"/>
          <a:ext cx="7620000" cy="2986794"/>
        </p:xfrm>
        <a:graphic>
          <a:graphicData uri="http://schemas.openxmlformats.org/drawingml/2006/table">
            <a:tbl>
              <a:tblPr firstRow="1" bandRow="1">
                <a:tableStyleId>{5C22544A-7EE6-4342-B048-85BDC9FD1C3A}</a:tableStyleId>
              </a:tblPr>
              <a:tblGrid>
                <a:gridCol w="3810000"/>
                <a:gridCol w="3810000"/>
              </a:tblGrid>
              <a:tr h="418483">
                <a:tc>
                  <a:txBody>
                    <a:bodyPr/>
                    <a:lstStyle/>
                    <a:p>
                      <a:r>
                        <a:rPr lang="en-US" dirty="0" smtClean="0"/>
                        <a:t>Mild Obstruction</a:t>
                      </a:r>
                      <a:endParaRPr lang="en-US" dirty="0"/>
                    </a:p>
                  </a:txBody>
                  <a:tcPr/>
                </a:tc>
                <a:tc>
                  <a:txBody>
                    <a:bodyPr/>
                    <a:lstStyle/>
                    <a:p>
                      <a:r>
                        <a:rPr lang="en-US" dirty="0" smtClean="0"/>
                        <a:t> Severe</a:t>
                      </a:r>
                      <a:r>
                        <a:rPr lang="en-US" baseline="0" dirty="0" smtClean="0"/>
                        <a:t> Obstruction</a:t>
                      </a:r>
                      <a:endParaRPr lang="en-US" dirty="0"/>
                    </a:p>
                  </a:txBody>
                  <a:tcPr/>
                </a:tc>
              </a:tr>
              <a:tr h="418483">
                <a:tc>
                  <a:txBody>
                    <a:bodyPr/>
                    <a:lstStyle/>
                    <a:p>
                      <a:r>
                        <a:rPr lang="en-US" dirty="0" smtClean="0"/>
                        <a:t>Able</a:t>
                      </a:r>
                      <a:r>
                        <a:rPr lang="en-US" baseline="0" dirty="0" smtClean="0"/>
                        <a:t> to speak</a:t>
                      </a:r>
                      <a:endParaRPr lang="en-US" dirty="0"/>
                    </a:p>
                  </a:txBody>
                  <a:tcPr/>
                </a:tc>
                <a:tc>
                  <a:txBody>
                    <a:bodyPr/>
                    <a:lstStyle/>
                    <a:p>
                      <a:r>
                        <a:rPr lang="en-US" dirty="0" smtClean="0"/>
                        <a:t>Not able to speak</a:t>
                      </a:r>
                      <a:endParaRPr lang="en-US" dirty="0"/>
                    </a:p>
                  </a:txBody>
                  <a:tcPr/>
                </a:tc>
              </a:tr>
              <a:tr h="427477">
                <a:tc>
                  <a:txBody>
                    <a:bodyPr/>
                    <a:lstStyle/>
                    <a:p>
                      <a:r>
                        <a:rPr lang="en-US" dirty="0" smtClean="0"/>
                        <a:t>Signs of distress</a:t>
                      </a:r>
                      <a:r>
                        <a:rPr lang="en-US" baseline="0" dirty="0" smtClean="0"/>
                        <a:t> (eyes look fearful)</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Signs of distress</a:t>
                      </a:r>
                      <a:r>
                        <a:rPr lang="en-US" baseline="0" dirty="0" smtClean="0"/>
                        <a:t> (eyes look fearful)</a:t>
                      </a:r>
                      <a:endParaRPr lang="en-US" dirty="0" smtClean="0"/>
                    </a:p>
                    <a:p>
                      <a:endParaRPr lang="en-US" dirty="0"/>
                    </a:p>
                  </a:txBody>
                  <a:tcPr/>
                </a:tc>
              </a:tr>
              <a:tr h="418483">
                <a:tc>
                  <a:txBody>
                    <a:bodyPr/>
                    <a:lstStyle/>
                    <a:p>
                      <a:r>
                        <a:rPr lang="en-US" dirty="0" smtClean="0"/>
                        <a:t>Forceful</a:t>
                      </a:r>
                      <a:r>
                        <a:rPr lang="en-US" baseline="0" dirty="0" smtClean="0"/>
                        <a:t> coughing</a:t>
                      </a:r>
                      <a:endParaRPr lang="en-US" dirty="0"/>
                    </a:p>
                  </a:txBody>
                  <a:tcPr/>
                </a:tc>
                <a:tc>
                  <a:txBody>
                    <a:bodyPr/>
                    <a:lstStyle/>
                    <a:p>
                      <a:r>
                        <a:rPr lang="en-US" dirty="0" smtClean="0"/>
                        <a:t> weak or no coughing</a:t>
                      </a:r>
                      <a:endParaRPr lang="en-US" dirty="0"/>
                    </a:p>
                  </a:txBody>
                  <a:tcPr/>
                </a:tc>
              </a:tr>
              <a:tr h="672782">
                <a:tc>
                  <a:txBody>
                    <a:bodyPr/>
                    <a:lstStyle/>
                    <a:p>
                      <a:r>
                        <a:rPr lang="en-US" dirty="0" smtClean="0"/>
                        <a:t>Wheezing</a:t>
                      </a:r>
                      <a:r>
                        <a:rPr lang="en-US" baseline="0" dirty="0" smtClean="0"/>
                        <a:t> and gagging between coughs</a:t>
                      </a:r>
                      <a:endParaRPr lang="en-US" dirty="0"/>
                    </a:p>
                  </a:txBody>
                  <a:tcPr/>
                </a:tc>
                <a:tc>
                  <a:txBody>
                    <a:bodyPr/>
                    <a:lstStyle/>
                    <a:p>
                      <a:r>
                        <a:rPr lang="en-US" dirty="0" smtClean="0"/>
                        <a:t>High-pitched</a:t>
                      </a:r>
                      <a:r>
                        <a:rPr lang="en-US" baseline="0" dirty="0" smtClean="0"/>
                        <a:t> noise or no noise when trying to breathe</a:t>
                      </a:r>
                      <a:endParaRPr lang="en-US" dirty="0"/>
                    </a:p>
                  </a:txBody>
                  <a:tcPr/>
                </a:tc>
              </a:tr>
              <a:tr h="418483">
                <a:tc>
                  <a:txBody>
                    <a:bodyPr/>
                    <a:lstStyle/>
                    <a:p>
                      <a:r>
                        <a:rPr lang="en-US" dirty="0" smtClean="0"/>
                        <a:t>Reddish Face</a:t>
                      </a:r>
                      <a:endParaRPr lang="en-US" dirty="0"/>
                    </a:p>
                  </a:txBody>
                  <a:tcPr/>
                </a:tc>
                <a:tc>
                  <a:txBody>
                    <a:bodyPr/>
                    <a:lstStyle/>
                    <a:p>
                      <a:r>
                        <a:rPr lang="en-US" dirty="0" smtClean="0"/>
                        <a:t>Greyish</a:t>
                      </a:r>
                      <a:r>
                        <a:rPr lang="en-US" baseline="0" dirty="0" smtClean="0"/>
                        <a:t> face bluish lips</a:t>
                      </a:r>
                      <a:endParaRPr lang="en-US" dirty="0"/>
                    </a:p>
                  </a:txBody>
                  <a:tcPr/>
                </a:tc>
              </a:tr>
            </a:tbl>
          </a:graphicData>
        </a:graphic>
      </p:graphicFrame>
    </p:spTree>
    <p:extLst>
      <p:ext uri="{BB962C8B-B14F-4D97-AF65-F5344CB8AC3E}">
        <p14:creationId xmlns:p14="http://schemas.microsoft.com/office/powerpoint/2010/main" val="1631526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Follow for Choking</a:t>
            </a:r>
            <a:endParaRPr lang="en-US" dirty="0"/>
          </a:p>
        </p:txBody>
      </p:sp>
      <p:sp>
        <p:nvSpPr>
          <p:cNvPr id="3" name="Content Placeholder 2"/>
          <p:cNvSpPr>
            <a:spLocks noGrp="1"/>
          </p:cNvSpPr>
          <p:nvPr>
            <p:ph idx="1"/>
          </p:nvPr>
        </p:nvSpPr>
        <p:spPr>
          <a:xfrm>
            <a:off x="457200" y="1106837"/>
            <a:ext cx="7620000" cy="4703111"/>
          </a:xfrm>
        </p:spPr>
        <p:txBody>
          <a:bodyPr>
            <a:normAutofit fontScale="77500" lnSpcReduction="20000"/>
          </a:bodyPr>
          <a:lstStyle/>
          <a:p>
            <a:pPr marL="457200" indent="-457200">
              <a:buAutoNum type="arabicParenR"/>
            </a:pPr>
            <a:endParaRPr lang="en-US" sz="2800" dirty="0" smtClean="0"/>
          </a:p>
          <a:p>
            <a:pPr marL="457200" indent="-457200">
              <a:buAutoNum type="arabicParenR"/>
            </a:pPr>
            <a:endParaRPr lang="en-US" sz="2800" dirty="0"/>
          </a:p>
          <a:p>
            <a:pPr marL="457200" indent="-457200">
              <a:buAutoNum type="arabicParenR"/>
            </a:pPr>
            <a:r>
              <a:rPr lang="en-US" sz="2800" dirty="0" smtClean="0"/>
              <a:t>Begin ESM</a:t>
            </a:r>
          </a:p>
          <a:p>
            <a:pPr marL="457200" indent="-457200">
              <a:buAutoNum type="arabicParenR"/>
            </a:pPr>
            <a:r>
              <a:rPr lang="en-US" sz="2800" dirty="0" smtClean="0"/>
              <a:t>If the casualty can cough forcefully, speak or breathe, do not touch them. Ask them to cough up the object. If you believe it to be severe, ask if they are choking</a:t>
            </a:r>
          </a:p>
          <a:p>
            <a:pPr marL="457200" indent="-457200">
              <a:buAutoNum type="arabicParenR"/>
            </a:pPr>
            <a:r>
              <a:rPr lang="en-US" sz="2800" dirty="0" smtClean="0"/>
              <a:t>Give 5 Back Blows</a:t>
            </a:r>
          </a:p>
          <a:p>
            <a:pPr marL="457200" indent="-457200">
              <a:buAutoNum type="arabicParenR"/>
            </a:pPr>
            <a:r>
              <a:rPr lang="en-US" sz="2800" dirty="0" smtClean="0"/>
              <a:t>Stand behind them ready to support them if they become unconscious. Find correct Hand position and give Abdominal thrusts </a:t>
            </a:r>
          </a:p>
          <a:p>
            <a:pPr marL="457200" indent="-457200">
              <a:buAutoNum type="arabicParenR"/>
            </a:pPr>
            <a:r>
              <a:rPr lang="en-US" sz="2800" dirty="0" smtClean="0"/>
              <a:t>…..</a:t>
            </a:r>
          </a:p>
          <a:p>
            <a:r>
              <a:rPr lang="en-US" dirty="0" smtClean="0"/>
              <a:t>	</a:t>
            </a:r>
            <a:endParaRPr lang="en-US" dirty="0"/>
          </a:p>
        </p:txBody>
      </p:sp>
    </p:spTree>
    <p:extLst>
      <p:ext uri="{BB962C8B-B14F-4D97-AF65-F5344CB8AC3E}">
        <p14:creationId xmlns:p14="http://schemas.microsoft.com/office/powerpoint/2010/main" val="2370422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Abdominal thrust position</a:t>
            </a:r>
            <a:endParaRPr lang="en-US" dirty="0"/>
          </a:p>
        </p:txBody>
      </p:sp>
      <p:sp>
        <p:nvSpPr>
          <p:cNvPr id="3" name="Content Placeholder 2"/>
          <p:cNvSpPr>
            <a:spLocks noGrp="1"/>
          </p:cNvSpPr>
          <p:nvPr>
            <p:ph idx="1"/>
          </p:nvPr>
        </p:nvSpPr>
        <p:spPr>
          <a:xfrm>
            <a:off x="457200" y="1752601"/>
            <a:ext cx="7620000" cy="3918188"/>
          </a:xfrm>
        </p:spPr>
        <p:txBody>
          <a:bodyPr>
            <a:normAutofit lnSpcReduction="10000"/>
          </a:bodyPr>
          <a:lstStyle/>
          <a:p>
            <a:r>
              <a:rPr lang="en-US" sz="2800" dirty="0" smtClean="0"/>
              <a:t>-</a:t>
            </a:r>
            <a:r>
              <a:rPr lang="en-US" sz="2800" dirty="0"/>
              <a:t>Find the top </a:t>
            </a:r>
            <a:r>
              <a:rPr lang="en-US" sz="2800" dirty="0" smtClean="0"/>
              <a:t>of </a:t>
            </a:r>
            <a:r>
              <a:rPr lang="en-US" sz="2800" dirty="0"/>
              <a:t>the hip bones</a:t>
            </a:r>
          </a:p>
          <a:p>
            <a:r>
              <a:rPr lang="en-US" sz="2800" dirty="0" smtClean="0"/>
              <a:t>-</a:t>
            </a:r>
            <a:r>
              <a:rPr lang="en-US" sz="2800" dirty="0"/>
              <a:t>Place a foot between the casualty’s feet for a solid </a:t>
            </a:r>
            <a:r>
              <a:rPr lang="en-US" sz="2800" dirty="0" smtClean="0"/>
              <a:t>position</a:t>
            </a:r>
            <a:endParaRPr lang="en-US" sz="2800" dirty="0"/>
          </a:p>
          <a:p>
            <a:r>
              <a:rPr lang="en-US" sz="2800" dirty="0" smtClean="0"/>
              <a:t>-Place your fist midline, just above the other hand</a:t>
            </a:r>
          </a:p>
          <a:p>
            <a:r>
              <a:rPr lang="en-US" sz="2800" dirty="0" smtClean="0"/>
              <a:t>-Hold the fist with the other hand and </a:t>
            </a:r>
            <a:r>
              <a:rPr lang="en-US" sz="2800" dirty="0"/>
              <a:t>p</a:t>
            </a:r>
            <a:r>
              <a:rPr lang="en-US" sz="2800" dirty="0" smtClean="0"/>
              <a:t>ress inward/upward with a sudden forceful thrust- this is an abdominal thrust</a:t>
            </a:r>
            <a:endParaRPr lang="en-US" sz="2800" dirty="0"/>
          </a:p>
          <a:p>
            <a:endParaRPr lang="en-US" dirty="0"/>
          </a:p>
        </p:txBody>
      </p:sp>
    </p:spTree>
    <p:extLst>
      <p:ext uri="{BB962C8B-B14F-4D97-AF65-F5344CB8AC3E}">
        <p14:creationId xmlns:p14="http://schemas.microsoft.com/office/powerpoint/2010/main" val="88289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l="-13801" r="-13801"/>
          <a:stretch/>
        </p:blipFill>
        <p:spPr>
          <a:xfrm>
            <a:off x="457200" y="1752600"/>
            <a:ext cx="8056000" cy="3535496"/>
          </a:xfrm>
          <a:prstGeom prst="rect">
            <a:avLst/>
          </a:prstGeom>
        </p:spPr>
      </p:pic>
    </p:spTree>
    <p:extLst>
      <p:ext uri="{BB962C8B-B14F-4D97-AF65-F5344CB8AC3E}">
        <p14:creationId xmlns:p14="http://schemas.microsoft.com/office/powerpoint/2010/main" val="1384713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to Follow for Choking</a:t>
            </a:r>
          </a:p>
        </p:txBody>
      </p:sp>
      <p:sp>
        <p:nvSpPr>
          <p:cNvPr id="3" name="Content Placeholder 2"/>
          <p:cNvSpPr>
            <a:spLocks noGrp="1"/>
          </p:cNvSpPr>
          <p:nvPr>
            <p:ph idx="1"/>
          </p:nvPr>
        </p:nvSpPr>
        <p:spPr/>
        <p:txBody>
          <a:bodyPr/>
          <a:lstStyle/>
          <a:p>
            <a:r>
              <a:rPr lang="en-US" dirty="0"/>
              <a:t>5</a:t>
            </a:r>
            <a:r>
              <a:rPr lang="en-US" dirty="0" smtClean="0"/>
              <a:t>) Keep giving abdominal thrusts (5 Thrusts to 5 Back Blows) until either the object is removed or the casualty becomes unconscious.</a:t>
            </a:r>
          </a:p>
          <a:p>
            <a:r>
              <a:rPr lang="en-US" dirty="0"/>
              <a:t>6</a:t>
            </a:r>
            <a:r>
              <a:rPr lang="en-US" dirty="0" smtClean="0"/>
              <a:t>) If the casualty is unconscious lower them to the floor, send someone for help</a:t>
            </a:r>
          </a:p>
          <a:p>
            <a:r>
              <a:rPr lang="en-US" dirty="0"/>
              <a:t>7</a:t>
            </a:r>
            <a:r>
              <a:rPr lang="en-US" dirty="0" smtClean="0"/>
              <a:t>) Open the mouth and look for any foreign matter. If you see something, remove it. Open airway and assess breathing</a:t>
            </a:r>
          </a:p>
          <a:p>
            <a:r>
              <a:rPr lang="en-US" dirty="0"/>
              <a:t>8</a:t>
            </a:r>
            <a:r>
              <a:rPr lang="en-US" dirty="0" smtClean="0"/>
              <a:t>) Try to breathe into the </a:t>
            </a:r>
            <a:r>
              <a:rPr lang="en-US" dirty="0" err="1" smtClean="0"/>
              <a:t>causualty’s</a:t>
            </a:r>
            <a:r>
              <a:rPr lang="en-US" dirty="0" smtClean="0"/>
              <a:t> mouth</a:t>
            </a:r>
          </a:p>
          <a:p>
            <a:r>
              <a:rPr lang="en-US" dirty="0"/>
              <a:t>9</a:t>
            </a:r>
            <a:r>
              <a:rPr lang="en-US" dirty="0" smtClean="0"/>
              <a:t>) Begin Chest Compressions (30)</a:t>
            </a:r>
          </a:p>
          <a:p>
            <a:r>
              <a:rPr lang="en-US" dirty="0" smtClean="0"/>
              <a:t>10) Repeat Looking in the mouth, attempt to ventilate and give chest compressions</a:t>
            </a:r>
            <a:endParaRPr lang="en-US" dirty="0"/>
          </a:p>
        </p:txBody>
      </p:sp>
    </p:spTree>
    <p:extLst>
      <p:ext uri="{BB962C8B-B14F-4D97-AF65-F5344CB8AC3E}">
        <p14:creationId xmlns:p14="http://schemas.microsoft.com/office/powerpoint/2010/main" val="138044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293206" cy="1371600"/>
          </a:xfrm>
        </p:spPr>
        <p:txBody>
          <a:bodyPr>
            <a:normAutofit/>
          </a:bodyPr>
          <a:lstStyle/>
          <a:p>
            <a:r>
              <a:rPr lang="en-US" dirty="0" smtClean="0"/>
              <a:t>Conscious &amp; Unconscious Choking (Adult)</a:t>
            </a:r>
            <a:endParaRPr lang="en-US" dirty="0"/>
          </a:p>
        </p:txBody>
      </p:sp>
      <p:sp>
        <p:nvSpPr>
          <p:cNvPr id="3" name="Content Placeholder 2"/>
          <p:cNvSpPr>
            <a:spLocks noGrp="1"/>
          </p:cNvSpPr>
          <p:nvPr>
            <p:ph idx="1"/>
          </p:nvPr>
        </p:nvSpPr>
        <p:spPr/>
        <p:txBody>
          <a:bodyPr/>
          <a:lstStyle/>
          <a:p>
            <a:endParaRPr lang="en-US" dirty="0" smtClean="0"/>
          </a:p>
          <a:p>
            <a:r>
              <a:rPr lang="en-US" dirty="0" smtClean="0">
                <a:hlinkClick r:id="rId2"/>
              </a:rPr>
              <a:t>https</a:t>
            </a:r>
            <a:r>
              <a:rPr lang="en-US" dirty="0">
                <a:hlinkClick r:id="rId2"/>
              </a:rPr>
              <a:t>://www.youtube.com/watch?v=</a:t>
            </a:r>
            <a:r>
              <a:rPr lang="en-US" dirty="0" smtClean="0">
                <a:hlinkClick r:id="rId2"/>
              </a:rPr>
              <a:t>DE45ks9miIw</a:t>
            </a:r>
            <a:endParaRPr lang="en-US" dirty="0" smtClean="0"/>
          </a:p>
          <a:p>
            <a:endParaRPr lang="en-US" dirty="0"/>
          </a:p>
          <a:p>
            <a:r>
              <a:rPr lang="en-US" dirty="0">
                <a:hlinkClick r:id="rId3"/>
              </a:rPr>
              <a:t>https://www.youtube.com/watch?v=</a:t>
            </a:r>
            <a:r>
              <a:rPr lang="en-US" dirty="0" smtClean="0">
                <a:hlinkClick r:id="rId3"/>
              </a:rPr>
              <a:t>5kmsKNvKAvU</a:t>
            </a:r>
            <a:endParaRPr lang="en-US" dirty="0" smtClean="0"/>
          </a:p>
          <a:p>
            <a:r>
              <a:rPr lang="en-US" dirty="0"/>
              <a:t/>
            </a:r>
            <a:br>
              <a:rPr lang="en-US" dirty="0"/>
            </a:br>
            <a:r>
              <a:rPr lang="en-US" dirty="0"/>
              <a:t>Rescue Breathing: </a:t>
            </a:r>
            <a:endParaRPr lang="en-US" dirty="0" smtClean="0"/>
          </a:p>
          <a:p>
            <a:r>
              <a:rPr lang="en-US" dirty="0" smtClean="0">
                <a:hlinkClick r:id="rId4"/>
              </a:rPr>
              <a:t>https</a:t>
            </a:r>
            <a:r>
              <a:rPr lang="en-US" dirty="0">
                <a:hlinkClick r:id="rId4"/>
              </a:rPr>
              <a:t>://www.youtube.com/watch?v=</a:t>
            </a:r>
            <a:r>
              <a:rPr lang="en-US" dirty="0" smtClean="0">
                <a:hlinkClick r:id="rId4"/>
              </a:rPr>
              <a:t>sXOfdMzJiaw</a:t>
            </a:r>
            <a:r>
              <a:rPr lang="en-US" dirty="0"/>
              <a:t> </a:t>
            </a:r>
            <a:endParaRPr lang="en-US" dirty="0" smtClean="0"/>
          </a:p>
          <a:p>
            <a:endParaRPr lang="en-US" dirty="0" smtClean="0"/>
          </a:p>
          <a:p>
            <a:endParaRPr lang="en-US" dirty="0"/>
          </a:p>
        </p:txBody>
      </p:sp>
    </p:spTree>
    <p:extLst>
      <p:ext uri="{BB962C8B-B14F-4D97-AF65-F5344CB8AC3E}">
        <p14:creationId xmlns:p14="http://schemas.microsoft.com/office/powerpoint/2010/main" val="708099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Self-Help for Choking</a:t>
            </a:r>
            <a:endParaRPr lang="en-US" dirty="0"/>
          </a:p>
        </p:txBody>
      </p:sp>
      <p:sp>
        <p:nvSpPr>
          <p:cNvPr id="3" name="Content Placeholder 2"/>
          <p:cNvSpPr>
            <a:spLocks noGrp="1"/>
          </p:cNvSpPr>
          <p:nvPr>
            <p:ph idx="1"/>
          </p:nvPr>
        </p:nvSpPr>
        <p:spPr>
          <a:xfrm>
            <a:off x="457199" y="1752600"/>
            <a:ext cx="7788709" cy="4700965"/>
          </a:xfrm>
        </p:spPr>
        <p:txBody>
          <a:bodyPr>
            <a:normAutofit/>
          </a:bodyPr>
          <a:lstStyle/>
          <a:p>
            <a:pPr marL="457200" indent="-457200">
              <a:buAutoNum type="arabicParenR"/>
            </a:pPr>
            <a:r>
              <a:rPr lang="en-US" sz="2400" dirty="0" smtClean="0"/>
              <a:t>Don</a:t>
            </a:r>
            <a:r>
              <a:rPr lang="fr-FR" sz="2400" dirty="0" smtClean="0"/>
              <a:t>’</a:t>
            </a:r>
            <a:r>
              <a:rPr lang="en-US" sz="2400" dirty="0" smtClean="0"/>
              <a:t>t panic. Do not Isolate yourself!</a:t>
            </a:r>
          </a:p>
          <a:p>
            <a:pPr marL="457200" indent="-457200">
              <a:buAutoNum type="arabicParenR"/>
            </a:pPr>
            <a:r>
              <a:rPr lang="en-US" sz="2400" dirty="0" smtClean="0"/>
              <a:t>Try to forcefully cough up the object. Do not let any one slap you in the back, it could force the object further into your airway.</a:t>
            </a:r>
          </a:p>
          <a:p>
            <a:pPr marL="457200" indent="-457200">
              <a:buAutoNum type="arabicParenR"/>
            </a:pPr>
            <a:r>
              <a:rPr lang="en-US" sz="2400" dirty="0" smtClean="0"/>
              <a:t>Use either your hands or a piece of furniture</a:t>
            </a:r>
          </a:p>
          <a:p>
            <a:r>
              <a:rPr lang="en-US" sz="2400" dirty="0"/>
              <a:t>	</a:t>
            </a:r>
            <a:r>
              <a:rPr lang="en-US" sz="2400" dirty="0" smtClean="0"/>
              <a:t>-Give yourself Abdominal thrusts</a:t>
            </a:r>
          </a:p>
          <a:p>
            <a:r>
              <a:rPr lang="en-US" sz="2400" dirty="0"/>
              <a:t>	</a:t>
            </a:r>
            <a:r>
              <a:rPr lang="en-US" sz="2400" dirty="0" smtClean="0"/>
              <a:t>-Use a solid object like the back of a chair, 	table, edge 	of a counter. Position yourself so 	the object is just above your hips. Press 	forcefully to produce an abdominal thrust.</a:t>
            </a:r>
            <a:endParaRPr lang="en-US" sz="2400" dirty="0"/>
          </a:p>
        </p:txBody>
      </p:sp>
    </p:spTree>
    <p:extLst>
      <p:ext uri="{BB962C8B-B14F-4D97-AF65-F5344CB8AC3E}">
        <p14:creationId xmlns:p14="http://schemas.microsoft.com/office/powerpoint/2010/main" val="3931266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Slip</a:t>
            </a:r>
            <a:endParaRPr lang="en-US" dirty="0"/>
          </a:p>
        </p:txBody>
      </p:sp>
      <p:sp>
        <p:nvSpPr>
          <p:cNvPr id="3" name="Content Placeholder 2"/>
          <p:cNvSpPr>
            <a:spLocks noGrp="1"/>
          </p:cNvSpPr>
          <p:nvPr>
            <p:ph idx="1"/>
          </p:nvPr>
        </p:nvSpPr>
        <p:spPr/>
        <p:txBody>
          <a:bodyPr/>
          <a:lstStyle/>
          <a:p>
            <a:pPr marL="457200" indent="-457200">
              <a:buAutoNum type="arabicParenR"/>
            </a:pPr>
            <a:r>
              <a:rPr lang="en-US" sz="2400" dirty="0" smtClean="0"/>
              <a:t>What are the 3 P’s (objectives of First Aid)?</a:t>
            </a:r>
          </a:p>
          <a:p>
            <a:endParaRPr lang="en-US" sz="2400" dirty="0" smtClean="0"/>
          </a:p>
          <a:p>
            <a:pPr marL="457200" indent="-457200">
              <a:buAutoNum type="arabicParenR"/>
            </a:pPr>
            <a:r>
              <a:rPr lang="en-US" sz="2400" dirty="0" smtClean="0"/>
              <a:t>What are the 4 steps to Emergence Scene Management (ESM)?</a:t>
            </a:r>
          </a:p>
          <a:p>
            <a:endParaRPr lang="en-US" sz="2400" dirty="0" smtClean="0"/>
          </a:p>
          <a:p>
            <a:pPr marL="457200" indent="-457200">
              <a:buAutoNum type="arabicParenR"/>
            </a:pPr>
            <a:r>
              <a:rPr lang="en-US" sz="2400" dirty="0" smtClean="0"/>
              <a:t>How do you find where to place your hands for Abdominal thrusts?</a:t>
            </a:r>
          </a:p>
          <a:p>
            <a:endParaRPr lang="en-US" dirty="0"/>
          </a:p>
        </p:txBody>
      </p:sp>
    </p:spTree>
    <p:extLst>
      <p:ext uri="{BB962C8B-B14F-4D97-AF65-F5344CB8AC3E}">
        <p14:creationId xmlns:p14="http://schemas.microsoft.com/office/powerpoint/2010/main" val="2835009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3886" y="3231181"/>
            <a:ext cx="6640545" cy="630522"/>
          </a:xfrm>
        </p:spPr>
        <p:txBody>
          <a:bodyPr/>
          <a:lstStyle/>
          <a:p>
            <a:r>
              <a:rPr lang="en-US" dirty="0">
                <a:hlinkClick r:id="rId2"/>
              </a:rPr>
              <a:t>https://www.youtube.com/watch?v=</a:t>
            </a:r>
            <a:r>
              <a:rPr lang="en-US" dirty="0" smtClean="0">
                <a:hlinkClick r:id="rId2"/>
              </a:rPr>
              <a:t>FnAOmxnQJsM</a:t>
            </a:r>
            <a:endParaRPr lang="en-US" dirty="0" smtClean="0"/>
          </a:p>
          <a:p>
            <a:endParaRPr lang="en-US" dirty="0"/>
          </a:p>
        </p:txBody>
      </p:sp>
      <p:sp>
        <p:nvSpPr>
          <p:cNvPr id="4" name="TextBox 3"/>
          <p:cNvSpPr txBox="1"/>
          <p:nvPr/>
        </p:nvSpPr>
        <p:spPr>
          <a:xfrm>
            <a:off x="1610620" y="1993752"/>
            <a:ext cx="6466580" cy="461665"/>
          </a:xfrm>
          <a:prstGeom prst="rect">
            <a:avLst/>
          </a:prstGeom>
          <a:noFill/>
        </p:spPr>
        <p:txBody>
          <a:bodyPr wrap="square" rtlCol="0">
            <a:spAutoFit/>
          </a:bodyPr>
          <a:lstStyle/>
          <a:p>
            <a:r>
              <a:rPr lang="en-US" sz="2400" dirty="0" smtClean="0">
                <a:latin typeface="+mj-lt"/>
              </a:rPr>
              <a:t>Disclaimer: DO NOT DO THIS! </a:t>
            </a:r>
          </a:p>
        </p:txBody>
      </p:sp>
    </p:spTree>
    <p:extLst>
      <p:ext uri="{BB962C8B-B14F-4D97-AF65-F5344CB8AC3E}">
        <p14:creationId xmlns:p14="http://schemas.microsoft.com/office/powerpoint/2010/main" val="4091978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first aid</a:t>
            </a:r>
            <a:endParaRPr lang="en-US" dirty="0"/>
          </a:p>
        </p:txBody>
      </p:sp>
      <p:sp>
        <p:nvSpPr>
          <p:cNvPr id="3" name="Content Placeholder 2"/>
          <p:cNvSpPr>
            <a:spLocks noGrp="1"/>
          </p:cNvSpPr>
          <p:nvPr>
            <p:ph idx="1"/>
          </p:nvPr>
        </p:nvSpPr>
        <p:spPr/>
        <p:txBody>
          <a:bodyPr>
            <a:normAutofit/>
          </a:bodyPr>
          <a:lstStyle/>
          <a:p>
            <a:r>
              <a:rPr lang="en-US" sz="2800" dirty="0"/>
              <a:t>Objectives of First Aid:</a:t>
            </a:r>
          </a:p>
          <a:p>
            <a:pPr marL="457200" indent="-457200">
              <a:buAutoNum type="arabicParenR"/>
            </a:pPr>
            <a:r>
              <a:rPr lang="en-US" sz="2800" dirty="0"/>
              <a:t>P</a:t>
            </a:r>
            <a:r>
              <a:rPr lang="en-US" sz="2800" b="0" dirty="0"/>
              <a:t>reserve Life</a:t>
            </a:r>
          </a:p>
          <a:p>
            <a:pPr marL="457200" indent="-457200">
              <a:buAutoNum type="arabicParenR"/>
            </a:pPr>
            <a:r>
              <a:rPr lang="en-US" sz="2800" dirty="0"/>
              <a:t>P</a:t>
            </a:r>
            <a:r>
              <a:rPr lang="en-US" sz="2800" b="0" dirty="0"/>
              <a:t>revent the illness or Injury from becoming worse</a:t>
            </a:r>
          </a:p>
          <a:p>
            <a:pPr marL="457200" indent="-457200">
              <a:buAutoNum type="arabicParenR"/>
            </a:pPr>
            <a:r>
              <a:rPr lang="en-US" sz="2800" dirty="0"/>
              <a:t>P</a:t>
            </a:r>
            <a:r>
              <a:rPr lang="en-US" sz="2800" b="0" dirty="0"/>
              <a:t>romote Recovery</a:t>
            </a:r>
          </a:p>
          <a:p>
            <a:r>
              <a:rPr lang="en-US" dirty="0" smtClean="0"/>
              <a:t> </a:t>
            </a:r>
          </a:p>
          <a:p>
            <a:r>
              <a:rPr lang="en-US" sz="4000" dirty="0" smtClean="0"/>
              <a:t>(</a:t>
            </a:r>
            <a:r>
              <a:rPr lang="en-US" sz="3200" dirty="0" smtClean="0"/>
              <a:t>3 P’s-Preserve, Prevent, Promote)</a:t>
            </a:r>
            <a:endParaRPr lang="en-US" sz="3200" dirty="0"/>
          </a:p>
        </p:txBody>
      </p:sp>
    </p:spTree>
    <p:extLst>
      <p:ext uri="{BB962C8B-B14F-4D97-AF65-F5344CB8AC3E}">
        <p14:creationId xmlns:p14="http://schemas.microsoft.com/office/powerpoint/2010/main" val="2581958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a First aider?</a:t>
            </a:r>
            <a:endParaRPr lang="en-US" dirty="0"/>
          </a:p>
        </p:txBody>
      </p:sp>
      <p:sp>
        <p:nvSpPr>
          <p:cNvPr id="3" name="Content Placeholder 2"/>
          <p:cNvSpPr>
            <a:spLocks noGrp="1"/>
          </p:cNvSpPr>
          <p:nvPr>
            <p:ph idx="1"/>
          </p:nvPr>
        </p:nvSpPr>
        <p:spPr>
          <a:xfrm>
            <a:off x="439804" y="1752600"/>
            <a:ext cx="7620000" cy="4373563"/>
          </a:xfrm>
        </p:spPr>
        <p:txBody>
          <a:bodyPr>
            <a:normAutofit/>
          </a:bodyPr>
          <a:lstStyle/>
          <a:p>
            <a:r>
              <a:rPr lang="en-US" sz="2400" dirty="0" smtClean="0"/>
              <a:t>First aider is someone who takes charge of an emergency scene and gives first aid. </a:t>
            </a:r>
            <a:endParaRPr lang="en-US" sz="2400" dirty="0"/>
          </a:p>
          <a:p>
            <a:endParaRPr lang="en-US" sz="2400" dirty="0" smtClean="0"/>
          </a:p>
          <a:p>
            <a:r>
              <a:rPr lang="en-US" sz="2400" dirty="0" smtClean="0"/>
              <a:t>First Aiders do not diagnose or treat injuries or illness (except perhaps wen they are very minor)</a:t>
            </a:r>
          </a:p>
          <a:p>
            <a:endParaRPr lang="en-US" sz="2400" dirty="0" smtClean="0"/>
          </a:p>
          <a:p>
            <a:r>
              <a:rPr lang="en-US" sz="2400" dirty="0" smtClean="0"/>
              <a:t>First Aiders suspect injuries and illnesses and gives first aid</a:t>
            </a:r>
          </a:p>
        </p:txBody>
      </p:sp>
    </p:spTree>
    <p:extLst>
      <p:ext uri="{BB962C8B-B14F-4D97-AF65-F5344CB8AC3E}">
        <p14:creationId xmlns:p14="http://schemas.microsoft.com/office/powerpoint/2010/main" val="2998934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a first aider do?</a:t>
            </a:r>
            <a:endParaRPr lang="en-US" dirty="0"/>
          </a:p>
        </p:txBody>
      </p:sp>
      <p:sp>
        <p:nvSpPr>
          <p:cNvPr id="3" name="Content Placeholder 2"/>
          <p:cNvSpPr>
            <a:spLocks noGrp="1"/>
          </p:cNvSpPr>
          <p:nvPr>
            <p:ph idx="1"/>
          </p:nvPr>
        </p:nvSpPr>
        <p:spPr/>
        <p:txBody>
          <a:bodyPr/>
          <a:lstStyle/>
          <a:p>
            <a:r>
              <a:rPr lang="en-US" dirty="0" smtClean="0"/>
              <a:t>-</a:t>
            </a:r>
            <a:r>
              <a:rPr lang="en-US" sz="2400" dirty="0" smtClean="0"/>
              <a:t>Give First Aid</a:t>
            </a:r>
          </a:p>
          <a:p>
            <a:r>
              <a:rPr lang="en-US" sz="2400" dirty="0"/>
              <a:t>	</a:t>
            </a:r>
            <a:r>
              <a:rPr lang="en-US" sz="2400" i="1" dirty="0" smtClean="0"/>
              <a:t>but they can also…</a:t>
            </a:r>
          </a:p>
          <a:p>
            <a:r>
              <a:rPr lang="en-US" sz="2400" dirty="0"/>
              <a:t>	</a:t>
            </a:r>
            <a:r>
              <a:rPr lang="en-US" sz="2400" dirty="0" smtClean="0"/>
              <a:t>-protect the casualties belongings</a:t>
            </a:r>
          </a:p>
          <a:p>
            <a:r>
              <a:rPr lang="en-US" sz="2400" dirty="0"/>
              <a:t>	</a:t>
            </a:r>
            <a:r>
              <a:rPr lang="en-US" sz="2400" dirty="0" smtClean="0"/>
              <a:t>-keep unnecessary people away</a:t>
            </a:r>
          </a:p>
          <a:p>
            <a:r>
              <a:rPr lang="en-US" sz="2400" dirty="0"/>
              <a:t>	</a:t>
            </a:r>
            <a:r>
              <a:rPr lang="en-US" sz="2400" dirty="0" smtClean="0"/>
              <a:t>-reassure family and friends of the casualty</a:t>
            </a:r>
          </a:p>
          <a:p>
            <a:r>
              <a:rPr lang="en-US" sz="2400" dirty="0"/>
              <a:t>	</a:t>
            </a:r>
            <a:r>
              <a:rPr lang="en-US" sz="2400" dirty="0" smtClean="0"/>
              <a:t>-Clean up the emergency scene and work to 	correct any unsafe conditions that may have 	cause the injury in the first place</a:t>
            </a:r>
            <a:endParaRPr lang="en-US" sz="2400" dirty="0"/>
          </a:p>
        </p:txBody>
      </p:sp>
    </p:spTree>
    <p:extLst>
      <p:ext uri="{BB962C8B-B14F-4D97-AF65-F5344CB8AC3E}">
        <p14:creationId xmlns:p14="http://schemas.microsoft.com/office/powerpoint/2010/main" val="1770238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362202" cy="1371600"/>
          </a:xfrm>
        </p:spPr>
        <p:txBody>
          <a:bodyPr/>
          <a:lstStyle/>
          <a:p>
            <a:r>
              <a:rPr lang="en-US" dirty="0" smtClean="0"/>
              <a:t>First aid and the law</a:t>
            </a:r>
            <a:endParaRPr lang="en-US" dirty="0"/>
          </a:p>
        </p:txBody>
      </p:sp>
      <p:sp>
        <p:nvSpPr>
          <p:cNvPr id="3" name="Content Placeholder 2"/>
          <p:cNvSpPr>
            <a:spLocks noGrp="1"/>
          </p:cNvSpPr>
          <p:nvPr>
            <p:ph idx="1"/>
          </p:nvPr>
        </p:nvSpPr>
        <p:spPr/>
        <p:txBody>
          <a:bodyPr>
            <a:normAutofit/>
          </a:bodyPr>
          <a:lstStyle/>
          <a:p>
            <a:r>
              <a:rPr lang="en-US" sz="2400" dirty="0" smtClean="0"/>
              <a:t>Two legal situations where you can perform First Aid:</a:t>
            </a:r>
          </a:p>
          <a:p>
            <a:r>
              <a:rPr lang="en-US" sz="2400" dirty="0" smtClean="0"/>
              <a:t>1) May give first aid as a part of your job (ex. 	Lifeguard)</a:t>
            </a:r>
          </a:p>
          <a:p>
            <a:r>
              <a:rPr lang="en-US" sz="2400" dirty="0" smtClean="0"/>
              <a:t>2) Passerby who see an emergency and wishes to 	help</a:t>
            </a:r>
          </a:p>
          <a:p>
            <a:endParaRPr lang="en-US" sz="2400" dirty="0" smtClean="0"/>
          </a:p>
          <a:p>
            <a:r>
              <a:rPr lang="en-US" sz="2400" dirty="0" smtClean="0"/>
              <a:t>Once you begin to give first aid you are obligated to use </a:t>
            </a:r>
            <a:r>
              <a:rPr lang="en-US" sz="2400" i="1" dirty="0" smtClean="0"/>
              <a:t>reasonable skill </a:t>
            </a:r>
            <a:r>
              <a:rPr lang="en-US" sz="2400" dirty="0" smtClean="0"/>
              <a:t>and care based on </a:t>
            </a:r>
            <a:r>
              <a:rPr lang="en-US" sz="2400" i="1" dirty="0" smtClean="0"/>
              <a:t>your level of training</a:t>
            </a:r>
            <a:endParaRPr lang="en-US" sz="2400" i="1" dirty="0"/>
          </a:p>
        </p:txBody>
      </p:sp>
    </p:spTree>
    <p:extLst>
      <p:ext uri="{BB962C8B-B14F-4D97-AF65-F5344CB8AC3E}">
        <p14:creationId xmlns:p14="http://schemas.microsoft.com/office/powerpoint/2010/main" val="2809344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 first aid</a:t>
            </a:r>
            <a:endParaRPr lang="en-US" dirty="0"/>
          </a:p>
        </p:txBody>
      </p:sp>
      <p:sp>
        <p:nvSpPr>
          <p:cNvPr id="3" name="Content Placeholder 2"/>
          <p:cNvSpPr>
            <a:spLocks noGrp="1"/>
          </p:cNvSpPr>
          <p:nvPr>
            <p:ph idx="1"/>
          </p:nvPr>
        </p:nvSpPr>
        <p:spPr>
          <a:xfrm>
            <a:off x="457200" y="1524318"/>
            <a:ext cx="7289105" cy="4981432"/>
          </a:xfrm>
        </p:spPr>
        <p:txBody>
          <a:bodyPr>
            <a:normAutofit fontScale="92500" lnSpcReduction="20000"/>
          </a:bodyPr>
          <a:lstStyle/>
          <a:p>
            <a:r>
              <a:rPr lang="en-US" sz="2400" u="sng" dirty="0" smtClean="0"/>
              <a:t>Review:</a:t>
            </a:r>
          </a:p>
          <a:p>
            <a:r>
              <a:rPr lang="en-US" sz="2400" dirty="0" smtClean="0"/>
              <a:t>#1 rule: Give first aid Safely!</a:t>
            </a:r>
          </a:p>
          <a:p>
            <a:endParaRPr lang="en-US" sz="2400" dirty="0"/>
          </a:p>
          <a:p>
            <a:r>
              <a:rPr lang="en-US" sz="2400" dirty="0" smtClean="0"/>
              <a:t>3 </a:t>
            </a:r>
            <a:r>
              <a:rPr lang="en-US" sz="2400" dirty="0"/>
              <a:t>types of Risk:</a:t>
            </a:r>
          </a:p>
          <a:p>
            <a:r>
              <a:rPr lang="en-US" sz="2400" dirty="0" smtClean="0"/>
              <a:t>1) Energy </a:t>
            </a:r>
            <a:r>
              <a:rPr lang="en-US" sz="2400" dirty="0"/>
              <a:t>source that causes the original </a:t>
            </a:r>
            <a:r>
              <a:rPr lang="en-US" sz="2400" dirty="0" smtClean="0"/>
              <a:t>Injury</a:t>
            </a:r>
          </a:p>
          <a:p>
            <a:r>
              <a:rPr lang="en-US" sz="2400" dirty="0" smtClean="0"/>
              <a:t>2) Hazards </a:t>
            </a:r>
            <a:r>
              <a:rPr lang="en-US" sz="2400" dirty="0"/>
              <a:t>from secondary or external </a:t>
            </a:r>
            <a:r>
              <a:rPr lang="en-US" sz="2400" dirty="0" smtClean="0"/>
              <a:t>factors</a:t>
            </a:r>
          </a:p>
          <a:p>
            <a:r>
              <a:rPr lang="en-US" sz="2400" dirty="0" smtClean="0"/>
              <a:t>3) Hazard </a:t>
            </a:r>
            <a:r>
              <a:rPr lang="en-US" sz="2400" dirty="0"/>
              <a:t>of the rescue or first aid procedures</a:t>
            </a:r>
          </a:p>
          <a:p>
            <a:pPr marL="457200" indent="-457200">
              <a:buAutoNum type="arabicParenR"/>
            </a:pPr>
            <a:endParaRPr lang="en-US" sz="2400" dirty="0"/>
          </a:p>
          <a:p>
            <a:r>
              <a:rPr lang="en-US" sz="2400" dirty="0"/>
              <a:t>Personal Protective Equipment </a:t>
            </a:r>
          </a:p>
          <a:p>
            <a:r>
              <a:rPr lang="en-US" sz="2400" dirty="0"/>
              <a:t>-Gloves</a:t>
            </a:r>
          </a:p>
          <a:p>
            <a:r>
              <a:rPr lang="en-US" sz="2400" dirty="0"/>
              <a:t>-Hand Washing</a:t>
            </a:r>
          </a:p>
          <a:p>
            <a:r>
              <a:rPr lang="en-US" sz="2400" dirty="0"/>
              <a:t>-Disposable Mask (for </a:t>
            </a:r>
            <a:r>
              <a:rPr lang="en-US" sz="2400" dirty="0" smtClean="0"/>
              <a:t>CPR</a:t>
            </a:r>
          </a:p>
        </p:txBody>
      </p:sp>
    </p:spTree>
    <p:extLst>
      <p:ext uri="{BB962C8B-B14F-4D97-AF65-F5344CB8AC3E}">
        <p14:creationId xmlns:p14="http://schemas.microsoft.com/office/powerpoint/2010/main" val="2933946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55450"/>
            <a:ext cx="8976558" cy="1014389"/>
          </a:xfrm>
        </p:spPr>
        <p:txBody>
          <a:bodyPr>
            <a:normAutofit fontScale="90000"/>
          </a:bodyPr>
          <a:lstStyle/>
          <a:p>
            <a:r>
              <a:rPr lang="en-US" dirty="0" smtClean="0"/>
              <a:t>Emergency scene management</a:t>
            </a:r>
            <a:br>
              <a:rPr lang="en-US" dirty="0" smtClean="0"/>
            </a:br>
            <a:r>
              <a:rPr lang="en-US" dirty="0" smtClean="0"/>
              <a:t>(ESM)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4 </a:t>
            </a:r>
            <a:r>
              <a:rPr lang="en-US" sz="2400" dirty="0" smtClean="0"/>
              <a:t>Steps</a:t>
            </a:r>
          </a:p>
          <a:p>
            <a:pPr marL="457200" indent="-457200">
              <a:buAutoNum type="arabicParenR"/>
            </a:pPr>
            <a:r>
              <a:rPr lang="en-US" sz="2400" dirty="0" smtClean="0"/>
              <a:t>Scene Survey</a:t>
            </a:r>
          </a:p>
          <a:p>
            <a:pPr marL="457200" indent="-457200">
              <a:buAutoNum type="arabicParenR"/>
            </a:pPr>
            <a:r>
              <a:rPr lang="en-US" sz="2400" dirty="0" smtClean="0"/>
              <a:t>Primary Survey</a:t>
            </a:r>
            <a:endParaRPr lang="en-US" sz="2400" dirty="0"/>
          </a:p>
          <a:p>
            <a:pPr marL="457200" indent="-457200">
              <a:buAutoNum type="arabicParenR"/>
            </a:pPr>
            <a:r>
              <a:rPr lang="en-US" sz="2400" dirty="0" smtClean="0"/>
              <a:t>Secondary Survey</a:t>
            </a:r>
          </a:p>
          <a:p>
            <a:pPr marL="457200" indent="-457200">
              <a:buAutoNum type="arabicParenR"/>
            </a:pPr>
            <a:r>
              <a:rPr lang="en-US" sz="2400" dirty="0" smtClean="0"/>
              <a:t>Ongoing casualty care</a:t>
            </a:r>
          </a:p>
          <a:p>
            <a:r>
              <a:rPr lang="en-US" sz="2400" dirty="0" smtClean="0"/>
              <a:t/>
            </a:r>
            <a:br>
              <a:rPr lang="en-US" sz="2400" dirty="0" smtClean="0"/>
            </a:br>
            <a:endParaRPr lang="en-US" sz="2400" dirty="0" smtClean="0"/>
          </a:p>
          <a:p>
            <a:r>
              <a:rPr lang="en-US" sz="2400" dirty="0">
                <a:hlinkClick r:id="rId3"/>
              </a:rPr>
              <a:t>https://www.youtube.com/watch?v=</a:t>
            </a:r>
            <a:r>
              <a:rPr lang="en-US" sz="2400" dirty="0" smtClean="0">
                <a:hlinkClick r:id="rId3"/>
              </a:rPr>
              <a:t>uxDOEQXRD8Q</a:t>
            </a:r>
            <a:r>
              <a:rPr lang="en-US" sz="2400" dirty="0" smtClean="0"/>
              <a:t> </a:t>
            </a:r>
            <a:endParaRPr lang="en-US" sz="2400" dirty="0"/>
          </a:p>
          <a:p>
            <a:endParaRPr lang="en-US" sz="2400" dirty="0" smtClean="0"/>
          </a:p>
          <a:p>
            <a:r>
              <a:rPr lang="en-US" sz="2400" dirty="0" smtClean="0"/>
              <a:t>(Note: Steps in CPR are different)</a:t>
            </a:r>
          </a:p>
        </p:txBody>
      </p:sp>
    </p:spTree>
    <p:extLst>
      <p:ext uri="{BB962C8B-B14F-4D97-AF65-F5344CB8AC3E}">
        <p14:creationId xmlns:p14="http://schemas.microsoft.com/office/powerpoint/2010/main" val="3564323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Choking</a:t>
            </a:r>
            <a:endParaRPr lang="en-US" dirty="0"/>
          </a:p>
        </p:txBody>
      </p:sp>
      <p:sp>
        <p:nvSpPr>
          <p:cNvPr id="3" name="Content Placeholder 2"/>
          <p:cNvSpPr>
            <a:spLocks noGrp="1"/>
          </p:cNvSpPr>
          <p:nvPr>
            <p:ph idx="1"/>
          </p:nvPr>
        </p:nvSpPr>
        <p:spPr/>
        <p:txBody>
          <a:bodyPr/>
          <a:lstStyle/>
          <a:p>
            <a:r>
              <a:rPr lang="en-US" dirty="0" smtClean="0"/>
              <a:t>A person chokes when the airway is partly or completely blocked and airflow to the lungs is reduced or cut off.</a:t>
            </a:r>
          </a:p>
          <a:p>
            <a:endParaRPr lang="en-US" dirty="0"/>
          </a:p>
          <a:p>
            <a:r>
              <a:rPr lang="en-US" dirty="0" smtClean="0"/>
              <a:t>Causes of choking: </a:t>
            </a:r>
          </a:p>
          <a:p>
            <a:pPr marL="457200" indent="-457200">
              <a:buAutoNum type="arabicParenR"/>
            </a:pPr>
            <a:r>
              <a:rPr lang="en-US" i="1" dirty="0" smtClean="0"/>
              <a:t>Foreign objects </a:t>
            </a:r>
            <a:r>
              <a:rPr lang="en-US" dirty="0" smtClean="0"/>
              <a:t>(ex. Button, coin, food, toys)</a:t>
            </a:r>
          </a:p>
          <a:p>
            <a:pPr marL="457200" indent="-457200">
              <a:buAutoNum type="arabicParenR"/>
            </a:pPr>
            <a:r>
              <a:rPr lang="en-US" i="1" dirty="0" smtClean="0"/>
              <a:t>Unconscious casualty </a:t>
            </a:r>
            <a:r>
              <a:rPr lang="en-US" dirty="0" smtClean="0"/>
              <a:t>(ex. Tongue falls back in throat while lying down, or saliva, blood, vomit pools in the throat)</a:t>
            </a:r>
          </a:p>
          <a:p>
            <a:pPr marL="457200" indent="-457200">
              <a:buAutoNum type="arabicParenR"/>
            </a:pPr>
            <a:r>
              <a:rPr lang="en-US" i="1" dirty="0" smtClean="0"/>
              <a:t>Injury or Illness </a:t>
            </a:r>
            <a:r>
              <a:rPr lang="en-US" dirty="0" smtClean="0"/>
              <a:t>(injury to the throat area that causes swelling, allergic reaction, or asthma)</a:t>
            </a:r>
            <a:endParaRPr lang="en-US" dirty="0"/>
          </a:p>
        </p:txBody>
      </p:sp>
    </p:spTree>
    <p:extLst>
      <p:ext uri="{BB962C8B-B14F-4D97-AF65-F5344CB8AC3E}">
        <p14:creationId xmlns:p14="http://schemas.microsoft.com/office/powerpoint/2010/main" val="30210829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1512</TotalTime>
  <Words>754</Words>
  <Application>Microsoft Macintosh PowerPoint</Application>
  <PresentationFormat>On-screen Show (4:3)</PresentationFormat>
  <Paragraphs>123</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Essential</vt:lpstr>
      <vt:lpstr>First Aid</vt:lpstr>
      <vt:lpstr>PowerPoint Presentation</vt:lpstr>
      <vt:lpstr>Introduction to first aid</vt:lpstr>
      <vt:lpstr>Who is a First aider?</vt:lpstr>
      <vt:lpstr>What can a first aider do?</vt:lpstr>
      <vt:lpstr>First aid and the law</vt:lpstr>
      <vt:lpstr>Safe first aid</vt:lpstr>
      <vt:lpstr>Emergency scene management (ESM) </vt:lpstr>
      <vt:lpstr>Choking</vt:lpstr>
      <vt:lpstr>Choking </vt:lpstr>
      <vt:lpstr>Steps to Follow for Choking</vt:lpstr>
      <vt:lpstr>Abdominal thrust position</vt:lpstr>
      <vt:lpstr>PowerPoint Presentation</vt:lpstr>
      <vt:lpstr>Steps to Follow for Choking</vt:lpstr>
      <vt:lpstr>Conscious &amp; Unconscious Choking (Adult)</vt:lpstr>
      <vt:lpstr>Self-Help for Choking</vt:lpstr>
      <vt:lpstr>Exit Slip</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Aid</dc:title>
  <dc:creator>Mary Wauters</dc:creator>
  <cp:lastModifiedBy>Mary Wauters</cp:lastModifiedBy>
  <cp:revision>20</cp:revision>
  <dcterms:created xsi:type="dcterms:W3CDTF">2015-03-10T15:21:07Z</dcterms:created>
  <dcterms:modified xsi:type="dcterms:W3CDTF">2015-10-27T17:19:10Z</dcterms:modified>
</cp:coreProperties>
</file>