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6E43B-3F25-174A-8720-8C79AFE2DB11}" type="datetimeFigureOut">
              <a:rPr lang="en-US" smtClean="0"/>
              <a:t>15-03-08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A1C0E-D328-F041-AE93-D5F661A0F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00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Cardiac</a:t>
            </a:r>
            <a:r>
              <a:rPr lang="en-US" baseline="0" dirty="0" smtClean="0"/>
              <a:t> Arrest can happen for various reasons, such as heart attack, severe injuries, electrical shock, drug overdose, drowning, suffocation, and stroke.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Purpose of CPR is to circulate oxygenated blood to the brain and other organs until either the heart starts beating, or medical help takes over.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A1C0E-D328-F041-AE93-D5F661A0F0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56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If you are the first</a:t>
            </a:r>
            <a:r>
              <a:rPr lang="en-US" baseline="0" dirty="0" smtClean="0"/>
              <a:t> on the scene take charge. (if possible that the casualty has head or spinal injuries tell them not to move/do not move them)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Bystanders can help you to call for emergence help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Make sure it is safe for you to enter the area- as well put on safety protection if there is some nearby.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Look at the scene, see if you can put together what happened.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Let them know who you are and that you are there to help: Ask to help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See if the casualty can respond- If no response send for help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A1C0E-D328-F041-AE93-D5F661A0F0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86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-Airway: ask</a:t>
            </a:r>
            <a:r>
              <a:rPr lang="en-US" baseline="0" dirty="0" smtClean="0"/>
              <a:t> the casualty their name, if they cant respond their airway may be blocked. If unconscious use head-tilt chin lift to open the airway</a:t>
            </a:r>
          </a:p>
          <a:p>
            <a:r>
              <a:rPr lang="en-US" baseline="0" dirty="0" smtClean="0"/>
              <a:t>-Breathing: Check the breathing (place your ear near their mouth- and hand on their chest) check for at least 5 to no more than 10 seconds. If not breathing begin CPR.</a:t>
            </a:r>
          </a:p>
          <a:p>
            <a:r>
              <a:rPr lang="en-US" baseline="0" dirty="0" smtClean="0"/>
              <a:t>-Circulation: check their pulse for blood flow</a:t>
            </a:r>
          </a:p>
          <a:p>
            <a:r>
              <a:rPr lang="en-US" baseline="0" dirty="0" smtClean="0"/>
              <a:t>(page 54)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A1C0E-D328-F041-AE93-D5F661A0F0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66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A1C0E-D328-F041-AE93-D5F661A0F0C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March 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March 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March 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March 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March 8,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March 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March 8,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March 8,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March 8,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March 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March 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March 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qhy54miOml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OaSovqEimy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 Aid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CPR </a:t>
            </a:r>
            <a:r>
              <a:rPr lang="en-US" sz="1000" dirty="0">
                <a:hlinkClick r:id="rId2"/>
              </a:rPr>
              <a:t>https://www.youtube.com/watch?v=</a:t>
            </a:r>
            <a:r>
              <a:rPr lang="en-US" sz="1000" dirty="0" smtClean="0">
                <a:hlinkClick r:id="rId2"/>
              </a:rPr>
              <a:t>qhy54miOmlM</a:t>
            </a:r>
            <a:r>
              <a:rPr lang="en-US" sz="1000" dirty="0" smtClean="0"/>
              <a:t> </a:t>
            </a:r>
          </a:p>
          <a:p>
            <a:r>
              <a:rPr lang="en-US" dirty="0" smtClean="0"/>
              <a:t>Grade </a:t>
            </a:r>
            <a:r>
              <a:rPr lang="en-US" sz="2400" dirty="0" smtClean="0"/>
              <a:t>10 P.E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7002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5: Ventilations</a:t>
            </a:r>
          </a:p>
          <a:p>
            <a:r>
              <a:rPr lang="en-US" dirty="0"/>
              <a:t>	</a:t>
            </a:r>
            <a:r>
              <a:rPr lang="en-US" dirty="0" smtClean="0"/>
              <a:t>-Open Airway (tilt the head and lift the chin)</a:t>
            </a:r>
          </a:p>
          <a:p>
            <a:r>
              <a:rPr lang="en-US" dirty="0"/>
              <a:t>	</a:t>
            </a:r>
            <a:r>
              <a:rPr lang="en-US" dirty="0" smtClean="0"/>
              <a:t>-Breathe into the casualty twice- each breath should 	take about 1 second (enough air to make the chest 	rise)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One cycle is 30:2 (compressions to ventilations)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23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6: Continue CPR</a:t>
            </a:r>
          </a:p>
          <a:p>
            <a:r>
              <a:rPr lang="en-US" dirty="0"/>
              <a:t>	</a:t>
            </a:r>
            <a:r>
              <a:rPr lang="en-US" dirty="0" smtClean="0"/>
              <a:t>-until the casualty begins to respond, a medical 	personal arrives and takes over CPR, or another first 	aider takes over CPR or you are too exhausted to 	continue</a:t>
            </a:r>
          </a:p>
        </p:txBody>
      </p:sp>
    </p:spTree>
    <p:extLst>
      <p:ext uri="{BB962C8B-B14F-4D97-AF65-F5344CB8AC3E}">
        <p14:creationId xmlns:p14="http://schemas.microsoft.com/office/powerpoint/2010/main" val="3755217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Survey the Scene</a:t>
            </a:r>
          </a:p>
          <a:p>
            <a:r>
              <a:rPr lang="en-US" dirty="0" smtClean="0"/>
              <a:t>Step 2: Primary Survey</a:t>
            </a:r>
          </a:p>
          <a:p>
            <a:r>
              <a:rPr lang="en-US" dirty="0" smtClean="0"/>
              <a:t>Step 3: Position the Casualty </a:t>
            </a:r>
          </a:p>
          <a:p>
            <a:r>
              <a:rPr lang="en-US" dirty="0" smtClean="0"/>
              <a:t>Step 4: Compressions</a:t>
            </a:r>
          </a:p>
          <a:p>
            <a:r>
              <a:rPr lang="en-US" dirty="0" smtClean="0"/>
              <a:t>Step 5: Ventilations</a:t>
            </a:r>
          </a:p>
          <a:p>
            <a:r>
              <a:rPr lang="en-US" dirty="0" smtClean="0"/>
              <a:t>Step 6: Continue CPR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2477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Stayin</a:t>
            </a:r>
            <a:r>
              <a:rPr lang="en-US" dirty="0" smtClean="0"/>
              <a:t>’ Alive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 In groups find a space to practice CPR</a:t>
            </a:r>
          </a:p>
          <a:p>
            <a:endParaRPr lang="en-US" sz="3200" dirty="0" smtClean="0"/>
          </a:p>
          <a:p>
            <a:r>
              <a:rPr lang="en-US" sz="3200" dirty="0" smtClean="0"/>
              <a:t>If you need help to find a rhythm, think of the song “</a:t>
            </a:r>
            <a:r>
              <a:rPr lang="en-US" sz="3200" dirty="0" err="1" smtClean="0"/>
              <a:t>Stayin</a:t>
            </a:r>
            <a:r>
              <a:rPr lang="en-US" sz="3200" dirty="0" smtClean="0"/>
              <a:t>’ Alive” while giving compressions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01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First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9267"/>
            <a:ext cx="7620000" cy="3836896"/>
          </a:xfrm>
        </p:spPr>
        <p:txBody>
          <a:bodyPr/>
          <a:lstStyle/>
          <a:p>
            <a:r>
              <a:rPr lang="en-US" sz="2800" dirty="0" smtClean="0"/>
              <a:t>Objectives of First Aid:</a:t>
            </a:r>
          </a:p>
          <a:p>
            <a:pPr marL="457200" indent="-457200">
              <a:buAutoNum type="arabicParenR"/>
            </a:pPr>
            <a:r>
              <a:rPr lang="en-US" sz="2800" dirty="0" smtClean="0"/>
              <a:t>Preserve Life</a:t>
            </a:r>
          </a:p>
          <a:p>
            <a:pPr marL="457200" indent="-457200">
              <a:buAutoNum type="arabicParenR"/>
            </a:pPr>
            <a:r>
              <a:rPr lang="en-US" sz="2800" dirty="0" smtClean="0"/>
              <a:t>Prevent the illness or Injury from becoming worse</a:t>
            </a:r>
          </a:p>
          <a:p>
            <a:pPr marL="457200" indent="-457200">
              <a:buAutoNum type="arabicParenR"/>
            </a:pPr>
            <a:r>
              <a:rPr lang="en-US" sz="2800" dirty="0" smtClean="0"/>
              <a:t>Promote Recovery</a:t>
            </a:r>
          </a:p>
          <a:p>
            <a:pPr marL="457200" indent="-4572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9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Safety and Personal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types of Risk:</a:t>
            </a:r>
          </a:p>
          <a:p>
            <a:pPr marL="457200" indent="-457200">
              <a:buAutoNum type="arabicParenR"/>
            </a:pPr>
            <a:r>
              <a:rPr lang="en-US" dirty="0" smtClean="0"/>
              <a:t>Energy source that causes the original Injury</a:t>
            </a:r>
          </a:p>
          <a:p>
            <a:pPr marL="457200" indent="-457200">
              <a:buAutoNum type="arabicParenR"/>
            </a:pPr>
            <a:r>
              <a:rPr lang="en-US" dirty="0" smtClean="0"/>
              <a:t>Hazards from secondary or external factors</a:t>
            </a:r>
          </a:p>
          <a:p>
            <a:pPr marL="457200" indent="-457200">
              <a:buAutoNum type="arabicParenR"/>
            </a:pPr>
            <a:r>
              <a:rPr lang="en-US" dirty="0" smtClean="0"/>
              <a:t>Hazard of the rescue or first aid procedures</a:t>
            </a:r>
          </a:p>
          <a:p>
            <a:pPr marL="457200" indent="-457200">
              <a:buAutoNum type="arabicParenR"/>
            </a:pPr>
            <a:endParaRPr lang="en-US" dirty="0"/>
          </a:p>
          <a:p>
            <a:r>
              <a:rPr lang="en-US" dirty="0" smtClean="0"/>
              <a:t>Personal Protective Equipment </a:t>
            </a:r>
          </a:p>
          <a:p>
            <a:r>
              <a:rPr lang="en-US" dirty="0" smtClean="0"/>
              <a:t>-Gloves</a:t>
            </a:r>
          </a:p>
          <a:p>
            <a:r>
              <a:rPr lang="en-US" dirty="0" smtClean="0"/>
              <a:t>-Hand Washing</a:t>
            </a:r>
          </a:p>
          <a:p>
            <a:r>
              <a:rPr lang="en-US" dirty="0" smtClean="0"/>
              <a:t>-Disposable Mask (for CPR)</a:t>
            </a:r>
          </a:p>
        </p:txBody>
      </p:sp>
    </p:spTree>
    <p:extLst>
      <p:ext uri="{BB962C8B-B14F-4D97-AF65-F5344CB8AC3E}">
        <p14:creationId xmlns:p14="http://schemas.microsoft.com/office/powerpoint/2010/main" val="161000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CPR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Cardiac Arrest: When the heart stops pumping.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Cardiopulmonary Resuscitation (CPR)</a:t>
            </a:r>
          </a:p>
          <a:p>
            <a:endParaRPr lang="en-US" dirty="0" smtClean="0"/>
          </a:p>
          <a:p>
            <a:r>
              <a:rPr lang="en-US" dirty="0" smtClean="0"/>
              <a:t>Two Basic life support skills:</a:t>
            </a:r>
          </a:p>
          <a:p>
            <a:r>
              <a:rPr lang="en-US" dirty="0" smtClean="0"/>
              <a:t> Artificial Respiration and Artificial Circulation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97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CPR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://www.youtube.com/watch?v=</a:t>
            </a:r>
            <a:r>
              <a:rPr lang="en-US" dirty="0" smtClean="0">
                <a:hlinkClick r:id="rId2"/>
              </a:rPr>
              <a:t>OaSovqEimyA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46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1:Survey the Scene</a:t>
            </a:r>
          </a:p>
          <a:p>
            <a:r>
              <a:rPr lang="en-US" dirty="0"/>
              <a:t>	</a:t>
            </a:r>
            <a:r>
              <a:rPr lang="en-US" dirty="0" smtClean="0"/>
              <a:t>-Take charge of the situation</a:t>
            </a:r>
          </a:p>
          <a:p>
            <a:r>
              <a:rPr lang="en-US" dirty="0"/>
              <a:t>	</a:t>
            </a:r>
            <a:r>
              <a:rPr lang="en-US" dirty="0" smtClean="0"/>
              <a:t>-Call out for Help to attract bystanders</a:t>
            </a:r>
          </a:p>
          <a:p>
            <a:r>
              <a:rPr lang="en-US" dirty="0"/>
              <a:t>	</a:t>
            </a:r>
            <a:r>
              <a:rPr lang="en-US" dirty="0" smtClean="0"/>
              <a:t>-Assess hazards and make the area safe</a:t>
            </a:r>
          </a:p>
          <a:p>
            <a:r>
              <a:rPr lang="en-US" dirty="0"/>
              <a:t>	</a:t>
            </a:r>
            <a:r>
              <a:rPr lang="en-US" dirty="0" smtClean="0"/>
              <a:t>-Find out the history of the emergency, how many 	casualties there are and the mechanism(s)s of injury</a:t>
            </a:r>
          </a:p>
          <a:p>
            <a:r>
              <a:rPr lang="en-US" dirty="0"/>
              <a:t>	</a:t>
            </a:r>
            <a:r>
              <a:rPr lang="en-US" dirty="0" smtClean="0"/>
              <a:t>-Identify yourself as a first aider and offer to help</a:t>
            </a:r>
          </a:p>
          <a:p>
            <a:r>
              <a:rPr lang="en-US" dirty="0"/>
              <a:t>	</a:t>
            </a:r>
            <a:r>
              <a:rPr lang="en-US" dirty="0" smtClean="0"/>
              <a:t>-Assess responsiveness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55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2: Primary Survey</a:t>
            </a:r>
          </a:p>
          <a:p>
            <a:r>
              <a:rPr lang="en-US" dirty="0"/>
              <a:t>	</a:t>
            </a:r>
            <a:r>
              <a:rPr lang="en-US" dirty="0" smtClean="0"/>
              <a:t>-ABC’s (Airway, Breathing, Circulation)</a:t>
            </a:r>
          </a:p>
          <a:p>
            <a:r>
              <a:rPr lang="en-US" dirty="0"/>
              <a:t>	</a:t>
            </a:r>
            <a:r>
              <a:rPr lang="en-US" dirty="0" smtClean="0"/>
              <a:t>-Check the Airway</a:t>
            </a:r>
          </a:p>
          <a:p>
            <a:r>
              <a:rPr lang="en-US" dirty="0"/>
              <a:t>	</a:t>
            </a:r>
            <a:r>
              <a:rPr lang="en-US" dirty="0" smtClean="0"/>
              <a:t>-Check for Breathing</a:t>
            </a:r>
          </a:p>
          <a:p>
            <a:r>
              <a:rPr lang="en-US" dirty="0"/>
              <a:t>	</a:t>
            </a:r>
            <a:r>
              <a:rPr lang="en-US" dirty="0" smtClean="0"/>
              <a:t>-Check for Circulation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295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3:Position the Casualty</a:t>
            </a:r>
          </a:p>
          <a:p>
            <a:r>
              <a:rPr lang="en-US" dirty="0"/>
              <a:t>	</a:t>
            </a:r>
            <a:r>
              <a:rPr lang="en-US" dirty="0" smtClean="0"/>
              <a:t>-Place them face up (protecting the head and neck 	during movement)</a:t>
            </a:r>
          </a:p>
          <a:p>
            <a:r>
              <a:rPr lang="en-US" dirty="0"/>
              <a:t>	</a:t>
            </a:r>
            <a:r>
              <a:rPr lang="en-US" dirty="0" smtClean="0"/>
              <a:t>-Make sure they are on a firm, flat surface</a:t>
            </a:r>
          </a:p>
          <a:p>
            <a:r>
              <a:rPr lang="en-US" dirty="0"/>
              <a:t>	</a:t>
            </a:r>
            <a:r>
              <a:rPr lang="en-US" dirty="0" smtClean="0"/>
              <a:t>-Kneel so your hands can be placed mid-chest. Place 	hands in the center of the upper chest and your 	shoulders directly over your hands. Keep elbows locked.</a:t>
            </a:r>
          </a:p>
          <a:p>
            <a:endParaRPr lang="en-US" dirty="0" smtClean="0"/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62452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4: Compressions</a:t>
            </a:r>
          </a:p>
          <a:p>
            <a:r>
              <a:rPr lang="en-US" dirty="0"/>
              <a:t>	</a:t>
            </a:r>
            <a:r>
              <a:rPr lang="en-US" dirty="0" smtClean="0"/>
              <a:t>-Give 30 compressions (Push Hard! Push Fast!)</a:t>
            </a:r>
          </a:p>
          <a:p>
            <a:r>
              <a:rPr lang="en-US" dirty="0"/>
              <a:t>	</a:t>
            </a:r>
            <a:r>
              <a:rPr lang="en-US" dirty="0" smtClean="0"/>
              <a:t>-Press the heels of your hands straight down on the 	breastbone </a:t>
            </a:r>
          </a:p>
          <a:p>
            <a:r>
              <a:rPr lang="en-US" dirty="0"/>
              <a:t>	</a:t>
            </a:r>
            <a:r>
              <a:rPr lang="en-US" dirty="0" smtClean="0"/>
              <a:t>-Depth of each compression should be at least 2 	inches </a:t>
            </a:r>
          </a:p>
          <a:p>
            <a:r>
              <a:rPr lang="en-US" dirty="0"/>
              <a:t>	</a:t>
            </a:r>
            <a:r>
              <a:rPr lang="en-US" dirty="0" smtClean="0"/>
              <a:t>-Release pressure at the top of each compression to 	allow the chest to return to resting position</a:t>
            </a:r>
          </a:p>
          <a:p>
            <a:r>
              <a:rPr lang="en-US" dirty="0" smtClean="0"/>
              <a:t>	-Compressions 100 per minute- Count them out loud 	to help give yourself a rhythm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97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95</TotalTime>
  <Words>482</Words>
  <Application>Microsoft Macintosh PowerPoint</Application>
  <PresentationFormat>On-screen Show (4:3)</PresentationFormat>
  <Paragraphs>98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Essential</vt:lpstr>
      <vt:lpstr>First Aid</vt:lpstr>
      <vt:lpstr>Introduction to First Aid</vt:lpstr>
      <vt:lpstr>Safety and Personal Protection</vt:lpstr>
      <vt:lpstr>CPR Introduction</vt:lpstr>
      <vt:lpstr>CPR Video</vt:lpstr>
      <vt:lpstr>CPR Steps</vt:lpstr>
      <vt:lpstr>CPR Steps</vt:lpstr>
      <vt:lpstr>CPR Steps</vt:lpstr>
      <vt:lpstr>CPR steps</vt:lpstr>
      <vt:lpstr>CPR Steps</vt:lpstr>
      <vt:lpstr>CPR Steps</vt:lpstr>
      <vt:lpstr>Review</vt:lpstr>
      <vt:lpstr>Stayin’ Alive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Aid</dc:title>
  <dc:creator>Mary Wauters</dc:creator>
  <cp:lastModifiedBy>Mary Wauters</cp:lastModifiedBy>
  <cp:revision>11</cp:revision>
  <dcterms:created xsi:type="dcterms:W3CDTF">2015-03-09T01:11:01Z</dcterms:created>
  <dcterms:modified xsi:type="dcterms:W3CDTF">2015-03-09T02:46:34Z</dcterms:modified>
</cp:coreProperties>
</file>