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8" r:id="rId3"/>
    <p:sldId id="259" r:id="rId4"/>
    <p:sldId id="261" r:id="rId5"/>
    <p:sldId id="263" r:id="rId6"/>
    <p:sldId id="264" r:id="rId7"/>
    <p:sldId id="262" r:id="rId8"/>
    <p:sldId id="265" r:id="rId9"/>
    <p:sldId id="266" r:id="rId10"/>
    <p:sldId id="269" r:id="rId11"/>
    <p:sldId id="270" r:id="rId12"/>
    <p:sldId id="271" r:id="rId13"/>
    <p:sldId id="272" r:id="rId14"/>
    <p:sldId id="273" r:id="rId15"/>
    <p:sldId id="267" r:id="rId16"/>
    <p:sldId id="26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132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November 17, 2015</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November 17,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November 17,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November 17,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November 17,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November 17,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November 17,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November 17, 2015</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November 17,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November 17, 2015</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November 17, 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November 17, 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3018675"/>
            <a:ext cx="3313355" cy="1391961"/>
          </a:xfrm>
        </p:spPr>
        <p:txBody>
          <a:bodyPr>
            <a:normAutofit fontScale="90000"/>
          </a:bodyPr>
          <a:lstStyle/>
          <a:p>
            <a:r>
              <a:rPr lang="en-US" dirty="0" smtClean="0"/>
              <a:t>Emotional Dimension-</a:t>
            </a:r>
            <a:br>
              <a:rPr lang="en-US" dirty="0" smtClean="0"/>
            </a:br>
            <a:r>
              <a:rPr lang="en-US" sz="3100" dirty="0" smtClean="0"/>
              <a:t>Stress Management </a:t>
            </a:r>
            <a:endParaRPr lang="en-US" sz="3100" dirty="0"/>
          </a:p>
        </p:txBody>
      </p:sp>
      <p:sp>
        <p:nvSpPr>
          <p:cNvPr id="3" name="Subtitle 2"/>
          <p:cNvSpPr>
            <a:spLocks noGrp="1"/>
          </p:cNvSpPr>
          <p:nvPr>
            <p:ph type="subTitle" idx="1"/>
          </p:nvPr>
        </p:nvSpPr>
        <p:spPr/>
        <p:txBody>
          <a:bodyPr>
            <a:normAutofit/>
          </a:bodyPr>
          <a:lstStyle/>
          <a:p>
            <a:r>
              <a:rPr lang="en-US" sz="2000" dirty="0" smtClean="0"/>
              <a:t>CALM 20</a:t>
            </a:r>
            <a:endParaRPr lang="en-US" sz="2000" dirty="0"/>
          </a:p>
        </p:txBody>
      </p:sp>
    </p:spTree>
    <p:extLst>
      <p:ext uri="{BB962C8B-B14F-4D97-AF65-F5344CB8AC3E}">
        <p14:creationId xmlns:p14="http://schemas.microsoft.com/office/powerpoint/2010/main" val="1318358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to Manage Stress</a:t>
            </a:r>
          </a:p>
        </p:txBody>
      </p:sp>
      <p:sp>
        <p:nvSpPr>
          <p:cNvPr id="3" name="Content Placeholder 2"/>
          <p:cNvSpPr>
            <a:spLocks noGrp="1"/>
          </p:cNvSpPr>
          <p:nvPr>
            <p:ph idx="1"/>
          </p:nvPr>
        </p:nvSpPr>
        <p:spPr/>
        <p:txBody>
          <a:bodyPr/>
          <a:lstStyle/>
          <a:p>
            <a:r>
              <a:rPr lang="en-US" dirty="0" smtClean="0"/>
              <a:t>2. Exercise and Eat Healthy</a:t>
            </a:r>
          </a:p>
          <a:p>
            <a:pPr marL="68580" indent="0">
              <a:buNone/>
            </a:pPr>
            <a:endParaRPr lang="en-US" dirty="0" smtClean="0"/>
          </a:p>
          <a:p>
            <a:pPr lvl="1"/>
            <a:r>
              <a:rPr lang="en-US" dirty="0" smtClean="0"/>
              <a:t>Physical activity is great way to relieve some stress</a:t>
            </a:r>
          </a:p>
          <a:p>
            <a:pPr lvl="1"/>
            <a:r>
              <a:rPr lang="en-US" dirty="0" smtClean="0"/>
              <a:t>Eating healthy makes your body feel better- If you put in unhealthy food you might lack energy, or feel worse about your choice (psychologically)</a:t>
            </a:r>
            <a:endParaRPr lang="en-US" dirty="0"/>
          </a:p>
        </p:txBody>
      </p:sp>
    </p:spTree>
    <p:extLst>
      <p:ext uri="{BB962C8B-B14F-4D97-AF65-F5344CB8AC3E}">
        <p14:creationId xmlns:p14="http://schemas.microsoft.com/office/powerpoint/2010/main" val="1188617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to Manage Stress</a:t>
            </a:r>
          </a:p>
        </p:txBody>
      </p:sp>
      <p:sp>
        <p:nvSpPr>
          <p:cNvPr id="3" name="Content Placeholder 2"/>
          <p:cNvSpPr>
            <a:spLocks noGrp="1"/>
          </p:cNvSpPr>
          <p:nvPr>
            <p:ph idx="1"/>
          </p:nvPr>
        </p:nvSpPr>
        <p:spPr/>
        <p:txBody>
          <a:bodyPr/>
          <a:lstStyle/>
          <a:p>
            <a:r>
              <a:rPr lang="en-US" dirty="0" smtClean="0"/>
              <a:t>3. Make time for doing something you Enjoy!</a:t>
            </a:r>
          </a:p>
          <a:p>
            <a:pPr marL="68580" indent="0">
              <a:buNone/>
            </a:pPr>
            <a:endParaRPr lang="en-US" dirty="0" smtClean="0"/>
          </a:p>
          <a:p>
            <a:pPr lvl="1"/>
            <a:r>
              <a:rPr lang="en-US" dirty="0" smtClean="0"/>
              <a:t>Taking time to do something you enjoy will help elevate the stress. Once you have had some time away from the stress you may be able to look at the stress in a different way</a:t>
            </a:r>
            <a:endParaRPr lang="en-US" dirty="0"/>
          </a:p>
        </p:txBody>
      </p:sp>
    </p:spTree>
    <p:extLst>
      <p:ext uri="{BB962C8B-B14F-4D97-AF65-F5344CB8AC3E}">
        <p14:creationId xmlns:p14="http://schemas.microsoft.com/office/powerpoint/2010/main" val="3393131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Strategies to Managing Stress</a:t>
            </a:r>
            <a:endParaRPr lang="en-US" dirty="0"/>
          </a:p>
        </p:txBody>
      </p:sp>
      <p:sp>
        <p:nvSpPr>
          <p:cNvPr id="3" name="Content Placeholder 2"/>
          <p:cNvSpPr>
            <a:spLocks noGrp="1"/>
          </p:cNvSpPr>
          <p:nvPr>
            <p:ph idx="1"/>
          </p:nvPr>
        </p:nvSpPr>
        <p:spPr/>
        <p:txBody>
          <a:bodyPr/>
          <a:lstStyle/>
          <a:p>
            <a:r>
              <a:rPr lang="en-US" dirty="0" smtClean="0"/>
              <a:t>4. Spend time with people you Love</a:t>
            </a:r>
          </a:p>
          <a:p>
            <a:pPr lvl="1"/>
            <a:endParaRPr lang="en-US" dirty="0"/>
          </a:p>
        </p:txBody>
      </p:sp>
    </p:spTree>
    <p:extLst>
      <p:ext uri="{BB962C8B-B14F-4D97-AF65-F5344CB8AC3E}">
        <p14:creationId xmlns:p14="http://schemas.microsoft.com/office/powerpoint/2010/main" val="664341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Strategies to Managing Stress</a:t>
            </a:r>
            <a:endParaRPr lang="en-US" dirty="0"/>
          </a:p>
        </p:txBody>
      </p:sp>
      <p:sp>
        <p:nvSpPr>
          <p:cNvPr id="3" name="Content Placeholder 2"/>
          <p:cNvSpPr>
            <a:spLocks noGrp="1"/>
          </p:cNvSpPr>
          <p:nvPr>
            <p:ph idx="1"/>
          </p:nvPr>
        </p:nvSpPr>
        <p:spPr/>
        <p:txBody>
          <a:bodyPr/>
          <a:lstStyle/>
          <a:p>
            <a:r>
              <a:rPr lang="en-US" dirty="0" smtClean="0"/>
              <a:t>5. Talk it Out</a:t>
            </a:r>
            <a:endParaRPr lang="en-US" dirty="0"/>
          </a:p>
        </p:txBody>
      </p:sp>
    </p:spTree>
    <p:extLst>
      <p:ext uri="{BB962C8B-B14F-4D97-AF65-F5344CB8AC3E}">
        <p14:creationId xmlns:p14="http://schemas.microsoft.com/office/powerpoint/2010/main" val="3308882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to Manage Stress</a:t>
            </a:r>
            <a:endParaRPr lang="en-US" dirty="0"/>
          </a:p>
        </p:txBody>
      </p:sp>
      <p:sp>
        <p:nvSpPr>
          <p:cNvPr id="3" name="Content Placeholder 2"/>
          <p:cNvSpPr>
            <a:spLocks noGrp="1"/>
          </p:cNvSpPr>
          <p:nvPr>
            <p:ph idx="1"/>
          </p:nvPr>
        </p:nvSpPr>
        <p:spPr/>
        <p:txBody>
          <a:bodyPr/>
          <a:lstStyle/>
          <a:p>
            <a:r>
              <a:rPr lang="en-US" dirty="0" smtClean="0"/>
              <a:t>6. Have a Positive Attitude!</a:t>
            </a:r>
          </a:p>
          <a:p>
            <a:pPr lvl="1"/>
            <a:r>
              <a:rPr lang="en-US" dirty="0" smtClean="0"/>
              <a:t>Keep </a:t>
            </a:r>
            <a:r>
              <a:rPr lang="en-US" dirty="0"/>
              <a:t>a positive, realistic attitude. Accept that although you can't control certain things, you're in charge of how you respond.</a:t>
            </a:r>
            <a:endParaRPr lang="en-US" dirty="0"/>
          </a:p>
        </p:txBody>
      </p:sp>
    </p:spTree>
    <p:extLst>
      <p:ext uri="{BB962C8B-B14F-4D97-AF65-F5344CB8AC3E}">
        <p14:creationId xmlns:p14="http://schemas.microsoft.com/office/powerpoint/2010/main" val="1372543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lstStyle/>
          <a:p>
            <a:r>
              <a:rPr lang="en-US" dirty="0"/>
              <a:t>Strategies to Manage Stress</a:t>
            </a:r>
          </a:p>
        </p:txBody>
      </p:sp>
      <p:sp>
        <p:nvSpPr>
          <p:cNvPr id="3" name="Content Placeholder 2"/>
          <p:cNvSpPr>
            <a:spLocks noGrp="1"/>
          </p:cNvSpPr>
          <p:nvPr>
            <p:ph idx="1"/>
          </p:nvPr>
        </p:nvSpPr>
        <p:spPr>
          <a:xfrm>
            <a:off x="1043492" y="1599165"/>
            <a:ext cx="6777317" cy="1584466"/>
          </a:xfrm>
        </p:spPr>
        <p:txBody>
          <a:bodyPr>
            <a:normAutofit/>
          </a:bodyPr>
          <a:lstStyle/>
          <a:p>
            <a:r>
              <a:rPr lang="en-US" dirty="0" smtClean="0"/>
              <a:t>7. Develop </a:t>
            </a:r>
            <a:r>
              <a:rPr lang="en-US" dirty="0"/>
              <a:t>a "stress relief toolbox"</a:t>
            </a:r>
          </a:p>
          <a:p>
            <a:pPr lvl="1"/>
            <a:r>
              <a:rPr lang="en-US" dirty="0"/>
              <a:t>Come up with a list of healthy ways to relax and recharge. Try to implement one or more of these ideas each day, even if you're feeling good.</a:t>
            </a:r>
          </a:p>
          <a:p>
            <a:pPr lvl="1"/>
            <a:endParaRPr lang="en-US" dirty="0"/>
          </a:p>
        </p:txBody>
      </p:sp>
      <p:sp>
        <p:nvSpPr>
          <p:cNvPr id="4" name="TextBox 3"/>
          <p:cNvSpPr txBox="1"/>
          <p:nvPr/>
        </p:nvSpPr>
        <p:spPr>
          <a:xfrm>
            <a:off x="1533977" y="3464053"/>
            <a:ext cx="6534257" cy="3970318"/>
          </a:xfrm>
          <a:prstGeom prst="rect">
            <a:avLst/>
          </a:prstGeom>
          <a:noFill/>
        </p:spPr>
        <p:txBody>
          <a:bodyPr wrap="square" numCol="2" rtlCol="0">
            <a:spAutoFit/>
          </a:bodyPr>
          <a:lstStyle/>
          <a:p>
            <a:pPr marL="285750" indent="-285750">
              <a:buFont typeface="Arial"/>
              <a:buChar char="•"/>
            </a:pPr>
            <a:r>
              <a:rPr lang="en-US" dirty="0"/>
              <a:t>Go for a walk</a:t>
            </a:r>
          </a:p>
          <a:p>
            <a:pPr marL="285750" indent="-285750">
              <a:buFont typeface="Arial"/>
              <a:buChar char="•"/>
            </a:pPr>
            <a:r>
              <a:rPr lang="en-US" dirty="0"/>
              <a:t>Spend time in nature</a:t>
            </a:r>
          </a:p>
          <a:p>
            <a:pPr marL="285750" indent="-285750">
              <a:buFont typeface="Arial"/>
              <a:buChar char="•"/>
            </a:pPr>
            <a:r>
              <a:rPr lang="en-US" dirty="0"/>
              <a:t>Call a good friend</a:t>
            </a:r>
          </a:p>
          <a:p>
            <a:pPr marL="285750" indent="-285750">
              <a:buFont typeface="Arial"/>
              <a:buChar char="•"/>
            </a:pPr>
            <a:r>
              <a:rPr lang="en-US" dirty="0"/>
              <a:t>Play a competitive game of tennis or racquetball</a:t>
            </a:r>
          </a:p>
          <a:p>
            <a:pPr marL="285750" indent="-285750">
              <a:buFont typeface="Arial"/>
              <a:buChar char="•"/>
            </a:pPr>
            <a:r>
              <a:rPr lang="en-US" dirty="0"/>
              <a:t>Write in your journal</a:t>
            </a:r>
          </a:p>
          <a:p>
            <a:pPr marL="285750" indent="-285750">
              <a:buFont typeface="Arial"/>
              <a:buChar char="•"/>
            </a:pPr>
            <a:r>
              <a:rPr lang="en-US" dirty="0"/>
              <a:t>Take a long bath</a:t>
            </a:r>
          </a:p>
          <a:p>
            <a:pPr marL="285750" indent="-285750">
              <a:buFont typeface="Arial"/>
              <a:buChar char="•"/>
            </a:pPr>
            <a:r>
              <a:rPr lang="en-US" dirty="0"/>
              <a:t>Light scented </a:t>
            </a:r>
            <a:r>
              <a:rPr lang="en-US" dirty="0" smtClean="0"/>
              <a:t>candles</a:t>
            </a:r>
          </a:p>
          <a:p>
            <a:pPr marL="285750" indent="-285750">
              <a:buFont typeface="Arial"/>
              <a:buChar char="•"/>
            </a:pPr>
            <a:endParaRPr lang="en-US" dirty="0"/>
          </a:p>
          <a:p>
            <a:pPr marL="285750" indent="-285750">
              <a:buFont typeface="Arial"/>
              <a:buChar char="•"/>
            </a:pPr>
            <a:endParaRPr lang="en-US" dirty="0" smtClean="0"/>
          </a:p>
          <a:p>
            <a:pPr marL="285750" indent="-285750">
              <a:buFont typeface="Arial"/>
              <a:buChar char="•"/>
            </a:pPr>
            <a:endParaRPr lang="en-US" dirty="0"/>
          </a:p>
          <a:p>
            <a:pPr marL="285750" indent="-285750">
              <a:buFont typeface="Arial"/>
              <a:buChar char="•"/>
            </a:pPr>
            <a:endParaRPr lang="en-US" dirty="0" smtClean="0"/>
          </a:p>
          <a:p>
            <a:pPr marL="285750" indent="-285750">
              <a:buFont typeface="Arial"/>
              <a:buChar char="•"/>
            </a:pPr>
            <a:endParaRPr lang="en-US" dirty="0"/>
          </a:p>
          <a:p>
            <a:pPr marL="285750" indent="-285750">
              <a:buFont typeface="Arial"/>
              <a:buChar char="•"/>
            </a:pPr>
            <a:endParaRPr lang="en-US" dirty="0" smtClean="0"/>
          </a:p>
          <a:p>
            <a:pPr marL="285750" indent="-285750">
              <a:buFont typeface="Arial"/>
              <a:buChar char="•"/>
            </a:pPr>
            <a:r>
              <a:rPr lang="en-US" dirty="0" smtClean="0"/>
              <a:t>Savor </a:t>
            </a:r>
            <a:r>
              <a:rPr lang="en-US" dirty="0"/>
              <a:t>a warm cup of coffee or tea</a:t>
            </a:r>
          </a:p>
          <a:p>
            <a:pPr marL="285750" indent="-285750">
              <a:buFont typeface="Arial"/>
              <a:buChar char="•"/>
            </a:pPr>
            <a:r>
              <a:rPr lang="en-US" dirty="0"/>
              <a:t>Play with a pet</a:t>
            </a:r>
          </a:p>
          <a:p>
            <a:pPr marL="285750" indent="-285750">
              <a:buFont typeface="Arial"/>
              <a:buChar char="•"/>
            </a:pPr>
            <a:r>
              <a:rPr lang="en-US" dirty="0"/>
              <a:t>Work in your garden</a:t>
            </a:r>
          </a:p>
          <a:p>
            <a:pPr marL="285750" indent="-285750">
              <a:buFont typeface="Arial"/>
              <a:buChar char="•"/>
            </a:pPr>
            <a:r>
              <a:rPr lang="en-US" dirty="0"/>
              <a:t>Get a massage</a:t>
            </a:r>
          </a:p>
          <a:p>
            <a:pPr marL="285750" indent="-285750">
              <a:buFont typeface="Arial"/>
              <a:buChar char="•"/>
            </a:pPr>
            <a:r>
              <a:rPr lang="en-US" dirty="0"/>
              <a:t>Curl up with a good book</a:t>
            </a:r>
          </a:p>
          <a:p>
            <a:pPr marL="285750" indent="-285750">
              <a:buFont typeface="Arial"/>
              <a:buChar char="•"/>
            </a:pPr>
            <a:r>
              <a:rPr lang="en-US" dirty="0"/>
              <a:t>Listen to music</a:t>
            </a:r>
          </a:p>
          <a:p>
            <a:pPr marL="285750" indent="-285750">
              <a:buFont typeface="Arial"/>
              <a:buChar char="•"/>
            </a:pPr>
            <a:r>
              <a:rPr lang="en-US" dirty="0"/>
              <a:t>Watch a comedy	</a:t>
            </a:r>
          </a:p>
          <a:p>
            <a:endParaRPr lang="en-US" dirty="0"/>
          </a:p>
        </p:txBody>
      </p:sp>
    </p:spTree>
    <p:extLst>
      <p:ext uri="{BB962C8B-B14F-4D97-AF65-F5344CB8AC3E}">
        <p14:creationId xmlns:p14="http://schemas.microsoft.com/office/powerpoint/2010/main" val="671257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Tool Box</a:t>
            </a:r>
            <a:endParaRPr lang="en-US" dirty="0"/>
          </a:p>
        </p:txBody>
      </p:sp>
      <p:sp>
        <p:nvSpPr>
          <p:cNvPr id="3" name="Content Placeholder 2"/>
          <p:cNvSpPr>
            <a:spLocks noGrp="1"/>
          </p:cNvSpPr>
          <p:nvPr>
            <p:ph idx="1"/>
          </p:nvPr>
        </p:nvSpPr>
        <p:spPr>
          <a:xfrm>
            <a:off x="1043492" y="2103174"/>
            <a:ext cx="6777317" cy="2548553"/>
          </a:xfrm>
        </p:spPr>
        <p:txBody>
          <a:bodyPr>
            <a:normAutofit/>
          </a:bodyPr>
          <a:lstStyle/>
          <a:p>
            <a:endParaRPr lang="en-US" dirty="0" smtClean="0"/>
          </a:p>
          <a:p>
            <a:r>
              <a:rPr lang="en-US" dirty="0" smtClean="0"/>
              <a:t>Tomorrow we will be learning about different ways to manage stress- We will create our own Stress Tool Box of techniques </a:t>
            </a:r>
            <a:endParaRPr lang="en-US" dirty="0"/>
          </a:p>
        </p:txBody>
      </p:sp>
    </p:spTree>
    <p:extLst>
      <p:ext uri="{BB962C8B-B14F-4D97-AF65-F5344CB8AC3E}">
        <p14:creationId xmlns:p14="http://schemas.microsoft.com/office/powerpoint/2010/main" val="3477104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Stress</a:t>
            </a:r>
            <a:endParaRPr lang="en-US" dirty="0"/>
          </a:p>
        </p:txBody>
      </p:sp>
      <p:sp>
        <p:nvSpPr>
          <p:cNvPr id="3" name="Content Placeholder 2"/>
          <p:cNvSpPr>
            <a:spLocks noGrp="1"/>
          </p:cNvSpPr>
          <p:nvPr>
            <p:ph idx="1"/>
          </p:nvPr>
        </p:nvSpPr>
        <p:spPr/>
        <p:txBody>
          <a:bodyPr/>
          <a:lstStyle/>
          <a:p>
            <a:r>
              <a:rPr lang="en-US" dirty="0"/>
              <a:t>We all respond to stress </a:t>
            </a:r>
            <a:r>
              <a:rPr lang="en-US" i="1" dirty="0"/>
              <a:t>differently </a:t>
            </a:r>
            <a:r>
              <a:rPr lang="en-US" dirty="0"/>
              <a:t>so, there’s no “one size fits all” solution to managing stress. </a:t>
            </a:r>
            <a:endParaRPr lang="en-US" dirty="0" smtClean="0"/>
          </a:p>
          <a:p>
            <a:r>
              <a:rPr lang="en-US" dirty="0" smtClean="0"/>
              <a:t>But </a:t>
            </a:r>
            <a:r>
              <a:rPr lang="en-US" dirty="0"/>
              <a:t>if you feel like the stress in your life is out of control, it’s time to take action. Stress management can teach you healthier ways to cope with stress, help you reduce its harmful effects, and prevent stress from spiraling out of control again in the future.</a:t>
            </a:r>
            <a:endParaRPr lang="en-US" dirty="0"/>
          </a:p>
        </p:txBody>
      </p:sp>
    </p:spTree>
    <p:extLst>
      <p:ext uri="{BB962C8B-B14F-4D97-AF65-F5344CB8AC3E}">
        <p14:creationId xmlns:p14="http://schemas.microsoft.com/office/powerpoint/2010/main" val="3536468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Stress</a:t>
            </a:r>
            <a:endParaRPr lang="en-US" dirty="0"/>
          </a:p>
        </p:txBody>
      </p:sp>
      <p:sp>
        <p:nvSpPr>
          <p:cNvPr id="3" name="Content Placeholder 2"/>
          <p:cNvSpPr>
            <a:spLocks noGrp="1"/>
          </p:cNvSpPr>
          <p:nvPr>
            <p:ph idx="1"/>
          </p:nvPr>
        </p:nvSpPr>
        <p:spPr/>
        <p:txBody>
          <a:bodyPr/>
          <a:lstStyle/>
          <a:p>
            <a:r>
              <a:rPr lang="en-US" dirty="0" smtClean="0"/>
              <a:t>Identifying the Stressor(s)</a:t>
            </a:r>
          </a:p>
          <a:p>
            <a:pPr lvl="1"/>
            <a:r>
              <a:rPr lang="en-US" dirty="0" smtClean="0"/>
              <a:t>Look closely at what is causing you stress</a:t>
            </a:r>
          </a:p>
          <a:p>
            <a:pPr lvl="1"/>
            <a:r>
              <a:rPr lang="en-US" dirty="0"/>
              <a:t>Until you accept responsibility for the role you play in creating or maintaining it, your stress level will remain outside your control</a:t>
            </a:r>
            <a:r>
              <a:rPr lang="en-US" dirty="0" smtClean="0"/>
              <a:t>.</a:t>
            </a:r>
          </a:p>
        </p:txBody>
      </p:sp>
    </p:spTree>
    <p:extLst>
      <p:ext uri="{BB962C8B-B14F-4D97-AF65-F5344CB8AC3E}">
        <p14:creationId xmlns:p14="http://schemas.microsoft.com/office/powerpoint/2010/main" val="1345676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lstStyle/>
          <a:p>
            <a:r>
              <a:rPr lang="en-US" dirty="0" smtClean="0"/>
              <a:t>Stress Journal</a:t>
            </a:r>
            <a:endParaRPr lang="en-US" dirty="0"/>
          </a:p>
        </p:txBody>
      </p:sp>
      <p:sp>
        <p:nvSpPr>
          <p:cNvPr id="3" name="Content Placeholder 2"/>
          <p:cNvSpPr>
            <a:spLocks noGrp="1"/>
          </p:cNvSpPr>
          <p:nvPr>
            <p:ph idx="1"/>
          </p:nvPr>
        </p:nvSpPr>
        <p:spPr>
          <a:xfrm>
            <a:off x="1043492" y="1765017"/>
            <a:ext cx="6777317" cy="4338313"/>
          </a:xfrm>
        </p:spPr>
        <p:txBody>
          <a:bodyPr>
            <a:normAutofit fontScale="92500"/>
          </a:bodyPr>
          <a:lstStyle/>
          <a:p>
            <a:pPr marL="68580" indent="0">
              <a:buNone/>
            </a:pPr>
            <a:r>
              <a:rPr lang="en-US" b="1" dirty="0" smtClean="0"/>
              <a:t>Start </a:t>
            </a:r>
            <a:r>
              <a:rPr lang="en-US" b="1" dirty="0"/>
              <a:t>a stress journal</a:t>
            </a:r>
          </a:p>
          <a:p>
            <a:r>
              <a:rPr lang="en-US" dirty="0"/>
              <a:t>A stress journal can help you identify the regular stressors in your life and the way you deal with them. Each time you feel stressed, keep track of it in your journal. As you keep a daily log, you will begin to see patterns and common themes. Write down:</a:t>
            </a:r>
          </a:p>
          <a:p>
            <a:r>
              <a:rPr lang="en-US" dirty="0"/>
              <a:t>What caused your stress (make a guess if you’re unsure)</a:t>
            </a:r>
          </a:p>
          <a:p>
            <a:r>
              <a:rPr lang="en-US" dirty="0"/>
              <a:t>How you felt, both physically and emotionally</a:t>
            </a:r>
          </a:p>
          <a:p>
            <a:r>
              <a:rPr lang="en-US" dirty="0"/>
              <a:t>How you acted in response</a:t>
            </a:r>
          </a:p>
          <a:p>
            <a:r>
              <a:rPr lang="en-US" dirty="0"/>
              <a:t>What you did to make yourself feel better</a:t>
            </a:r>
          </a:p>
        </p:txBody>
      </p:sp>
    </p:spTree>
    <p:extLst>
      <p:ext uri="{BB962C8B-B14F-4D97-AF65-F5344CB8AC3E}">
        <p14:creationId xmlns:p14="http://schemas.microsoft.com/office/powerpoint/2010/main" val="1186368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Stress vs. Bad Stress</a:t>
            </a:r>
            <a:endParaRPr lang="en-US" dirty="0"/>
          </a:p>
        </p:txBody>
      </p:sp>
      <p:sp>
        <p:nvSpPr>
          <p:cNvPr id="3" name="Content Placeholder 2"/>
          <p:cNvSpPr>
            <a:spLocks noGrp="1"/>
          </p:cNvSpPr>
          <p:nvPr>
            <p:ph idx="1"/>
          </p:nvPr>
        </p:nvSpPr>
        <p:spPr/>
        <p:txBody>
          <a:bodyPr/>
          <a:lstStyle/>
          <a:p>
            <a:r>
              <a:rPr lang="en-US" b="1" dirty="0"/>
              <a:t>Eustress</a:t>
            </a:r>
            <a:r>
              <a:rPr lang="en-US" dirty="0"/>
              <a:t> is the good stress that motivates you to continue working. </a:t>
            </a:r>
            <a:endParaRPr lang="en-US" dirty="0" smtClean="0"/>
          </a:p>
          <a:p>
            <a:r>
              <a:rPr lang="en-US" dirty="0" smtClean="0"/>
              <a:t>Stress </a:t>
            </a:r>
            <a:r>
              <a:rPr lang="en-US" dirty="0"/>
              <a:t>can be a </a:t>
            </a:r>
            <a:r>
              <a:rPr lang="en-US" i="1" dirty="0" smtClean="0"/>
              <a:t>motivator</a:t>
            </a:r>
            <a:r>
              <a:rPr lang="en-US" dirty="0" smtClean="0"/>
              <a:t> </a:t>
            </a:r>
            <a:r>
              <a:rPr lang="en-US" dirty="0"/>
              <a:t>and provide incentive to get the job </a:t>
            </a:r>
            <a:r>
              <a:rPr lang="en-US" dirty="0" smtClean="0"/>
              <a:t>done</a:t>
            </a:r>
            <a:endParaRPr lang="en-US" dirty="0"/>
          </a:p>
          <a:p>
            <a:r>
              <a:rPr lang="en-US" dirty="0" smtClean="0"/>
              <a:t>Everyone </a:t>
            </a:r>
            <a:r>
              <a:rPr lang="en-US" dirty="0"/>
              <a:t>needs a little bit of stress in their life in order to continue to be happy, motivated, challenged and productive.</a:t>
            </a:r>
            <a:endParaRPr lang="en-US" dirty="0"/>
          </a:p>
        </p:txBody>
      </p:sp>
    </p:spTree>
    <p:extLst>
      <p:ext uri="{BB962C8B-B14F-4D97-AF65-F5344CB8AC3E}">
        <p14:creationId xmlns:p14="http://schemas.microsoft.com/office/powerpoint/2010/main" val="806126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lstStyle/>
          <a:p>
            <a:r>
              <a:rPr lang="en-US" dirty="0" smtClean="0"/>
              <a:t>Good Stress vs. Bad Stress</a:t>
            </a:r>
            <a:endParaRPr lang="en-US" dirty="0"/>
          </a:p>
        </p:txBody>
      </p:sp>
      <p:sp>
        <p:nvSpPr>
          <p:cNvPr id="3" name="Content Placeholder 2"/>
          <p:cNvSpPr>
            <a:spLocks noGrp="1"/>
          </p:cNvSpPr>
          <p:nvPr>
            <p:ph idx="1"/>
          </p:nvPr>
        </p:nvSpPr>
        <p:spPr>
          <a:xfrm>
            <a:off x="1043492" y="1599163"/>
            <a:ext cx="6777317" cy="4834077"/>
          </a:xfrm>
        </p:spPr>
        <p:txBody>
          <a:bodyPr>
            <a:normAutofit fontScale="92500"/>
          </a:bodyPr>
          <a:lstStyle/>
          <a:p>
            <a:r>
              <a:rPr lang="en-US" dirty="0"/>
              <a:t>Bad stress, or </a:t>
            </a:r>
            <a:r>
              <a:rPr lang="en-US" b="1" dirty="0"/>
              <a:t>distress</a:t>
            </a:r>
            <a:r>
              <a:rPr lang="en-US" dirty="0"/>
              <a:t>, is when the good stress becomes to much to bear or cope with. </a:t>
            </a:r>
            <a:endParaRPr lang="en-US" dirty="0" smtClean="0"/>
          </a:p>
          <a:p>
            <a:r>
              <a:rPr lang="en-US" dirty="0" smtClean="0"/>
              <a:t>Tension </a:t>
            </a:r>
            <a:r>
              <a:rPr lang="en-US" dirty="0"/>
              <a:t>builds, there is no longer any fun in the challenge, there seems to be no relief, no end in sight. </a:t>
            </a:r>
            <a:endParaRPr lang="en-US" dirty="0" smtClean="0"/>
          </a:p>
          <a:p>
            <a:r>
              <a:rPr lang="en-US" dirty="0" smtClean="0"/>
              <a:t>This </a:t>
            </a:r>
            <a:r>
              <a:rPr lang="en-US" dirty="0"/>
              <a:t>is the kind of stress most of us are familiar </a:t>
            </a:r>
            <a:r>
              <a:rPr lang="en-US" dirty="0" smtClean="0"/>
              <a:t>with. </a:t>
            </a:r>
          </a:p>
          <a:p>
            <a:r>
              <a:rPr lang="en-US" dirty="0" smtClean="0"/>
              <a:t>Physiological </a:t>
            </a:r>
            <a:r>
              <a:rPr lang="en-US" dirty="0"/>
              <a:t>symptoms of distress </a:t>
            </a:r>
            <a:r>
              <a:rPr lang="en-US" dirty="0" smtClean="0"/>
              <a:t>include:</a:t>
            </a:r>
          </a:p>
          <a:p>
            <a:pPr lvl="1"/>
            <a:r>
              <a:rPr lang="en-US" dirty="0" smtClean="0"/>
              <a:t> an </a:t>
            </a:r>
            <a:r>
              <a:rPr lang="en-US" dirty="0"/>
              <a:t>increase in blood </a:t>
            </a:r>
            <a:r>
              <a:rPr lang="en-US" dirty="0" smtClean="0"/>
              <a:t>pressure</a:t>
            </a:r>
            <a:endParaRPr lang="en-US" dirty="0"/>
          </a:p>
          <a:p>
            <a:pPr lvl="1"/>
            <a:r>
              <a:rPr lang="en-US" dirty="0" smtClean="0"/>
              <a:t> </a:t>
            </a:r>
            <a:r>
              <a:rPr lang="en-US" dirty="0"/>
              <a:t>rapid breathing </a:t>
            </a:r>
            <a:endParaRPr lang="en-US" dirty="0" smtClean="0"/>
          </a:p>
          <a:p>
            <a:pPr lvl="1"/>
            <a:r>
              <a:rPr lang="en-US" dirty="0" smtClean="0"/>
              <a:t>generalized </a:t>
            </a:r>
            <a:r>
              <a:rPr lang="en-US" dirty="0"/>
              <a:t>tension. </a:t>
            </a:r>
            <a:endParaRPr lang="en-US" dirty="0"/>
          </a:p>
          <a:p>
            <a:pPr lvl="1"/>
            <a:r>
              <a:rPr lang="en-US" dirty="0" smtClean="0"/>
              <a:t>Behavioral </a:t>
            </a:r>
            <a:r>
              <a:rPr lang="en-US" dirty="0"/>
              <a:t>symptoms include overeating, loss of appetite, drinking, smoking and negative coping mechanisms.</a:t>
            </a:r>
            <a:endParaRPr lang="en-US" dirty="0"/>
          </a:p>
        </p:txBody>
      </p:sp>
    </p:spTree>
    <p:extLst>
      <p:ext uri="{BB962C8B-B14F-4D97-AF65-F5344CB8AC3E}">
        <p14:creationId xmlns:p14="http://schemas.microsoft.com/office/powerpoint/2010/main" val="334050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Healthy of Unhealthy?</a:t>
            </a:r>
            <a:endParaRPr lang="en-US" dirty="0"/>
          </a:p>
        </p:txBody>
      </p:sp>
      <p:sp>
        <p:nvSpPr>
          <p:cNvPr id="3" name="Content Placeholder 2"/>
          <p:cNvSpPr>
            <a:spLocks noGrp="1"/>
          </p:cNvSpPr>
          <p:nvPr>
            <p:ph idx="1"/>
          </p:nvPr>
        </p:nvSpPr>
        <p:spPr/>
        <p:txBody>
          <a:bodyPr/>
          <a:lstStyle/>
          <a:p>
            <a:r>
              <a:rPr lang="en-US" dirty="0"/>
              <a:t>Think about the ways you currently manage and cope with stress in your life. </a:t>
            </a:r>
            <a:endParaRPr lang="en-US" dirty="0" smtClean="0"/>
          </a:p>
          <a:p>
            <a:pPr lvl="1"/>
            <a:r>
              <a:rPr lang="en-US" dirty="0" smtClean="0"/>
              <a:t>A </a:t>
            </a:r>
            <a:r>
              <a:rPr lang="en-US" dirty="0"/>
              <a:t>stress journal can help you identify them</a:t>
            </a:r>
            <a:r>
              <a:rPr lang="en-US" dirty="0" smtClean="0"/>
              <a:t>.</a:t>
            </a:r>
          </a:p>
          <a:p>
            <a:pPr marL="365760" lvl="1" indent="0">
              <a:buNone/>
            </a:pPr>
            <a:r>
              <a:rPr lang="en-US" dirty="0" smtClean="0"/>
              <a:t> </a:t>
            </a:r>
          </a:p>
          <a:p>
            <a:r>
              <a:rPr lang="en-US" dirty="0" smtClean="0"/>
              <a:t>Are </a:t>
            </a:r>
            <a:r>
              <a:rPr lang="en-US" dirty="0"/>
              <a:t>your coping strategies healthy or unhealthy, helpful or unproductive?</a:t>
            </a:r>
            <a:endParaRPr lang="en-US" dirty="0"/>
          </a:p>
        </p:txBody>
      </p:sp>
    </p:spTree>
    <p:extLst>
      <p:ext uri="{BB962C8B-B14F-4D97-AF65-F5344CB8AC3E}">
        <p14:creationId xmlns:p14="http://schemas.microsoft.com/office/powerpoint/2010/main" val="1065012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to Manage Stress</a:t>
            </a:r>
            <a:endParaRPr lang="en-US" dirty="0"/>
          </a:p>
        </p:txBody>
      </p:sp>
      <p:sp>
        <p:nvSpPr>
          <p:cNvPr id="3" name="Content Placeholder 2"/>
          <p:cNvSpPr>
            <a:spLocks noGrp="1"/>
          </p:cNvSpPr>
          <p:nvPr>
            <p:ph idx="1"/>
          </p:nvPr>
        </p:nvSpPr>
        <p:spPr/>
        <p:txBody>
          <a:bodyPr/>
          <a:lstStyle/>
          <a:p>
            <a:r>
              <a:rPr lang="en-US" dirty="0" smtClean="0"/>
              <a:t>There are many ways to manage stress. The following are just a selection of some ways to manage stress. </a:t>
            </a:r>
          </a:p>
          <a:p>
            <a:pPr marL="68580" indent="0">
              <a:buNone/>
            </a:pPr>
            <a:endParaRPr lang="en-US" dirty="0" smtClean="0"/>
          </a:p>
          <a:p>
            <a:r>
              <a:rPr lang="en-US" dirty="0" smtClean="0"/>
              <a:t>Not all of these strategies will work for everyone-You Must find what works for </a:t>
            </a:r>
            <a:r>
              <a:rPr lang="en-US" b="1" dirty="0" smtClean="0"/>
              <a:t>YOU </a:t>
            </a:r>
            <a:endParaRPr lang="en-US" b="1" dirty="0"/>
          </a:p>
        </p:txBody>
      </p:sp>
    </p:spTree>
    <p:extLst>
      <p:ext uri="{BB962C8B-B14F-4D97-AF65-F5344CB8AC3E}">
        <p14:creationId xmlns:p14="http://schemas.microsoft.com/office/powerpoint/2010/main" val="3300090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to Manage Stress</a:t>
            </a:r>
          </a:p>
        </p:txBody>
      </p:sp>
      <p:sp>
        <p:nvSpPr>
          <p:cNvPr id="3" name="Content Placeholder 2"/>
          <p:cNvSpPr>
            <a:spLocks noGrp="1"/>
          </p:cNvSpPr>
          <p:nvPr>
            <p:ph idx="1"/>
          </p:nvPr>
        </p:nvSpPr>
        <p:spPr/>
        <p:txBody>
          <a:bodyPr/>
          <a:lstStyle/>
          <a:p>
            <a:r>
              <a:rPr lang="en-US" dirty="0" smtClean="0"/>
              <a:t>1. Find out what the Stressor is (stress journal)</a:t>
            </a:r>
          </a:p>
          <a:p>
            <a:pPr marL="68580" indent="0">
              <a:buNone/>
            </a:pPr>
            <a:endParaRPr lang="en-US" dirty="0" smtClean="0"/>
          </a:p>
          <a:p>
            <a:pPr lvl="1"/>
            <a:r>
              <a:rPr lang="en-US" dirty="0" smtClean="0"/>
              <a:t>Take Action on the Stress</a:t>
            </a:r>
          </a:p>
          <a:p>
            <a:pPr lvl="1"/>
            <a:r>
              <a:rPr lang="en-US" dirty="0" smtClean="0"/>
              <a:t>Make a To-Do list </a:t>
            </a:r>
          </a:p>
          <a:p>
            <a:pPr lvl="1"/>
            <a:r>
              <a:rPr lang="en-US" dirty="0" smtClean="0"/>
              <a:t>Sort which stressors are most important to complete first</a:t>
            </a:r>
          </a:p>
          <a:p>
            <a:pPr lvl="1"/>
            <a:endParaRPr lang="en-US" dirty="0"/>
          </a:p>
        </p:txBody>
      </p:sp>
    </p:spTree>
    <p:extLst>
      <p:ext uri="{BB962C8B-B14F-4D97-AF65-F5344CB8AC3E}">
        <p14:creationId xmlns:p14="http://schemas.microsoft.com/office/powerpoint/2010/main" val="9639738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841</TotalTime>
  <Words>772</Words>
  <Application>Microsoft Macintosh PowerPoint</Application>
  <PresentationFormat>On-screen Show (4:3)</PresentationFormat>
  <Paragraphs>86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Austin</vt:lpstr>
      <vt:lpstr>Emotional Dimension- Stress Management </vt:lpstr>
      <vt:lpstr>Managing Stress</vt:lpstr>
      <vt:lpstr>Managing Stress</vt:lpstr>
      <vt:lpstr>Stress Journal</vt:lpstr>
      <vt:lpstr>Good Stress vs. Bad Stress</vt:lpstr>
      <vt:lpstr>Good Stress vs. Bad Stress</vt:lpstr>
      <vt:lpstr>Healthy of Unhealthy?</vt:lpstr>
      <vt:lpstr>Strategies to Manage Stress</vt:lpstr>
      <vt:lpstr>Strategies to Manage Stress</vt:lpstr>
      <vt:lpstr>Strategies to Manage Stress</vt:lpstr>
      <vt:lpstr>Strategies to Manage Stress</vt:lpstr>
      <vt:lpstr>Strategies to Managing Stress</vt:lpstr>
      <vt:lpstr>Strategies to Managing Stress</vt:lpstr>
      <vt:lpstr>Strategies to Manage Stress</vt:lpstr>
      <vt:lpstr>Strategies to Manage Stress</vt:lpstr>
      <vt:lpstr>Stress Tool Box</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Dimension</dc:title>
  <dc:creator>Mary Wauters</dc:creator>
  <cp:lastModifiedBy>Mary Wauters</cp:lastModifiedBy>
  <cp:revision>20</cp:revision>
  <dcterms:created xsi:type="dcterms:W3CDTF">2015-11-18T03:53:49Z</dcterms:created>
  <dcterms:modified xsi:type="dcterms:W3CDTF">2015-11-18T17:55:38Z</dcterms:modified>
</cp:coreProperties>
</file>