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72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December 1, 2015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December 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December 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December 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December 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December 1,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December 1,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December 1,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December 1, 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December 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December 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VEQaH4LruUo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ealthycanadians.gc.ca/eating-nutrition/label-etiquetage/understanding-comprendre/table_calories-eng.php" TargetMode="External"/><Relationship Id="rId3" Type="http://schemas.openxmlformats.org/officeDocument/2006/relationships/hyperlink" Target="http://healthycanadians.gc.ca/eating-nutrition/healthy-eating-saine-alimentation/nutrients-nutriments/fats-lipides/table_saturated-trans-satures-eng.php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Physical Dimension:</a:t>
            </a:r>
            <a:br>
              <a:rPr lang="en-US" dirty="0" smtClean="0"/>
            </a:br>
            <a:r>
              <a:rPr lang="en-US" dirty="0" smtClean="0"/>
              <a:t>Eating Healthy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CALM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431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VEQaH4LruUo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/>
              <a:t>The name </a:t>
            </a:r>
            <a:r>
              <a:rPr lang="en-US" b="1" dirty="0"/>
              <a:t>calorie</a:t>
            </a:r>
            <a:r>
              <a:rPr lang="en-US" dirty="0"/>
              <a:t> is used for two units of energy. The small </a:t>
            </a:r>
            <a:r>
              <a:rPr lang="en-US" b="1" dirty="0"/>
              <a:t>calorie</a:t>
            </a:r>
            <a:r>
              <a:rPr lang="en-US" dirty="0"/>
              <a:t> or gram </a:t>
            </a:r>
            <a:r>
              <a:rPr lang="en-US" b="1" dirty="0"/>
              <a:t>calorie</a:t>
            </a:r>
            <a:r>
              <a:rPr lang="en-US" dirty="0"/>
              <a:t> (symbol: </a:t>
            </a:r>
            <a:r>
              <a:rPr lang="en-US" dirty="0" err="1"/>
              <a:t>cal</a:t>
            </a:r>
            <a:r>
              <a:rPr lang="en-US" dirty="0"/>
              <a:t>) is the approximate amount of energy needed to raise the temperature of one gram of water by one degree Celsius at a pressure of one atmosphere.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355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Value (DV%)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% DV is found on the right-hand side of a nutrition facts table. It is a guide to help you make informed food choices. It shows you if the serving size has a little or a lot of a nutrient:</a:t>
            </a:r>
          </a:p>
          <a:p>
            <a:pPr lvl="1"/>
            <a:r>
              <a:rPr lang="en-US" dirty="0"/>
              <a:t>5% DV or less is a little</a:t>
            </a:r>
          </a:p>
          <a:p>
            <a:pPr lvl="1"/>
            <a:r>
              <a:rPr lang="en-US" dirty="0"/>
              <a:t>15% DV or more is a lot</a:t>
            </a:r>
          </a:p>
          <a:p>
            <a:r>
              <a:rPr lang="en-US" dirty="0"/>
              <a:t>This applies to all nutrients with a % DV.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287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867415"/>
            <a:ext cx="6777317" cy="554526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/>
              <a:t>How percent daily value is calculated</a:t>
            </a:r>
          </a:p>
          <a:p>
            <a:r>
              <a:rPr lang="en-US" dirty="0"/>
              <a:t>Many of the nutrient amounts in the nutrition facts table are shown using % DV.</a:t>
            </a:r>
          </a:p>
          <a:p>
            <a:r>
              <a:rPr lang="en-US" dirty="0"/>
              <a:t>The current daily values in Canada are based on 2 sets of values</a:t>
            </a:r>
            <a:r>
              <a:rPr lang="en-US" dirty="0" smtClean="0"/>
              <a:t>. The </a:t>
            </a:r>
            <a:r>
              <a:rPr lang="en-US" dirty="0"/>
              <a:t>% DV for a nutrient is calculated by:</a:t>
            </a:r>
          </a:p>
          <a:p>
            <a:r>
              <a:rPr lang="en-US" dirty="0"/>
              <a:t>dividing the amount of a nutrient in a serving size by its daily value, then</a:t>
            </a:r>
          </a:p>
          <a:p>
            <a:r>
              <a:rPr lang="en-US" dirty="0"/>
              <a:t>multiplying that number by 100</a:t>
            </a:r>
          </a:p>
          <a:p>
            <a:r>
              <a:rPr lang="en-US" dirty="0"/>
              <a:t>For example, a food product has 3 mg of iron. The daily value for iron is 14 mg. This means that the % DV for iron would be 21%.</a:t>
            </a:r>
          </a:p>
          <a:p>
            <a:r>
              <a:rPr lang="en-US" dirty="0"/>
              <a:t>If you would like to do your own calculation, use the equation below to help you.</a:t>
            </a:r>
          </a:p>
          <a:p>
            <a:r>
              <a:rPr lang="is-IS" dirty="0"/>
              <a:t>(3 mg ÷ 14 mg) × 100 = 21% </a:t>
            </a:r>
            <a:r>
              <a:rPr lang="is-IS" dirty="0" smtClean="0"/>
              <a:t>DV</a:t>
            </a:r>
          </a:p>
          <a:p>
            <a:endParaRPr lang="is-IS" dirty="0"/>
          </a:p>
          <a:p>
            <a:r>
              <a:rPr lang="en-US" b="1" dirty="0"/>
              <a:t>Daily values are as followed in the chart below</a:t>
            </a:r>
            <a:r>
              <a:rPr lang="en-US" b="1" dirty="0" smtClean="0"/>
              <a:t>:</a:t>
            </a:r>
          </a:p>
          <a:p>
            <a:endParaRPr lang="en-US" b="1" dirty="0"/>
          </a:p>
          <a:p>
            <a:r>
              <a:rPr lang="en-US" b="1" dirty="0"/>
              <a:t>Nutrient	</a:t>
            </a:r>
            <a:r>
              <a:rPr lang="en-US" b="1" dirty="0" smtClean="0"/>
              <a:t>	Daily </a:t>
            </a:r>
            <a:r>
              <a:rPr lang="en-US" b="1" dirty="0"/>
              <a:t>Value (DV)	</a:t>
            </a:r>
          </a:p>
          <a:p>
            <a:r>
              <a:rPr lang="tr-TR" dirty="0" err="1"/>
              <a:t>Fat</a:t>
            </a:r>
            <a:r>
              <a:rPr lang="tr-TR" dirty="0"/>
              <a:t>	</a:t>
            </a:r>
            <a:r>
              <a:rPr lang="tr-TR" dirty="0" smtClean="0"/>
              <a:t>		65 </a:t>
            </a:r>
            <a:r>
              <a:rPr lang="tr-TR" dirty="0"/>
              <a:t>g	</a:t>
            </a:r>
          </a:p>
          <a:p>
            <a:r>
              <a:rPr lang="tr-TR" dirty="0" err="1"/>
              <a:t>Saturated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trans </a:t>
            </a:r>
            <a:r>
              <a:rPr lang="tr-TR" dirty="0" err="1" smtClean="0"/>
              <a:t>fats</a:t>
            </a:r>
            <a:r>
              <a:rPr lang="tr-TR" dirty="0" smtClean="0"/>
              <a:t>	 20 </a:t>
            </a:r>
            <a:r>
              <a:rPr lang="tr-TR" dirty="0"/>
              <a:t>g	</a:t>
            </a:r>
          </a:p>
          <a:p>
            <a:r>
              <a:rPr lang="tr-TR" dirty="0" err="1"/>
              <a:t>Cholesterol</a:t>
            </a:r>
            <a:r>
              <a:rPr lang="tr-TR" dirty="0"/>
              <a:t>	</a:t>
            </a:r>
            <a:r>
              <a:rPr lang="tr-TR" dirty="0" smtClean="0"/>
              <a:t>	300 </a:t>
            </a:r>
            <a:r>
              <a:rPr lang="tr-TR" dirty="0"/>
              <a:t>mg	</a:t>
            </a:r>
          </a:p>
          <a:p>
            <a:r>
              <a:rPr lang="pl-PL" dirty="0" err="1"/>
              <a:t>Sodium</a:t>
            </a:r>
            <a:r>
              <a:rPr lang="pl-PL" dirty="0"/>
              <a:t>	</a:t>
            </a:r>
            <a:r>
              <a:rPr lang="pl-PL" dirty="0" smtClean="0"/>
              <a:t>		2400 </a:t>
            </a:r>
            <a:r>
              <a:rPr lang="pl-PL" dirty="0"/>
              <a:t>mg	</a:t>
            </a:r>
          </a:p>
          <a:p>
            <a:r>
              <a:rPr lang="pl-PL" dirty="0" err="1"/>
              <a:t>Carbohydrate</a:t>
            </a:r>
            <a:r>
              <a:rPr lang="pl-PL" dirty="0"/>
              <a:t>	</a:t>
            </a:r>
            <a:r>
              <a:rPr lang="pl-PL" dirty="0" smtClean="0"/>
              <a:t>	300 </a:t>
            </a:r>
            <a:r>
              <a:rPr lang="pl-PL" dirty="0"/>
              <a:t>g	</a:t>
            </a:r>
          </a:p>
          <a:p>
            <a:r>
              <a:rPr lang="it-IT" dirty="0"/>
              <a:t>Fibre	</a:t>
            </a:r>
            <a:r>
              <a:rPr lang="it-IT" dirty="0" smtClean="0"/>
              <a:t>		25 </a:t>
            </a:r>
            <a:r>
              <a:rPr lang="it-IT" dirty="0"/>
              <a:t>g	</a:t>
            </a:r>
          </a:p>
          <a:p>
            <a:r>
              <a:rPr lang="it-IT" dirty="0" err="1"/>
              <a:t>Sugars</a:t>
            </a:r>
            <a:r>
              <a:rPr lang="it-IT" dirty="0"/>
              <a:t>	</a:t>
            </a:r>
            <a:r>
              <a:rPr lang="it-IT" dirty="0" smtClean="0"/>
              <a:t>		no </a:t>
            </a:r>
            <a:r>
              <a:rPr lang="it-IT" dirty="0"/>
              <a:t>DV	</a:t>
            </a:r>
          </a:p>
          <a:p>
            <a:r>
              <a:rPr lang="it-IT" dirty="0" err="1"/>
              <a:t>Protein</a:t>
            </a:r>
            <a:r>
              <a:rPr lang="it-IT" dirty="0"/>
              <a:t>	</a:t>
            </a:r>
            <a:r>
              <a:rPr lang="it-IT" dirty="0" smtClean="0"/>
              <a:t>		no </a:t>
            </a:r>
            <a:r>
              <a:rPr lang="it-IT" dirty="0"/>
              <a:t>DV	</a:t>
            </a:r>
          </a:p>
          <a:p>
            <a:r>
              <a:rPr lang="it-IT" dirty="0" err="1"/>
              <a:t>Vitamin</a:t>
            </a:r>
            <a:r>
              <a:rPr lang="it-IT" dirty="0"/>
              <a:t> A	</a:t>
            </a:r>
            <a:r>
              <a:rPr lang="it-IT" dirty="0" smtClean="0"/>
              <a:t>	1000 </a:t>
            </a:r>
            <a:r>
              <a:rPr lang="it-IT" dirty="0"/>
              <a:t>RE	</a:t>
            </a:r>
          </a:p>
          <a:p>
            <a:r>
              <a:rPr lang="it-IT" dirty="0" err="1"/>
              <a:t>Vitamin</a:t>
            </a:r>
            <a:r>
              <a:rPr lang="it-IT" dirty="0"/>
              <a:t> C	</a:t>
            </a:r>
            <a:r>
              <a:rPr lang="it-IT" dirty="0" smtClean="0"/>
              <a:t>	60 </a:t>
            </a:r>
            <a:r>
              <a:rPr lang="it-IT" dirty="0"/>
              <a:t>mg	</a:t>
            </a:r>
          </a:p>
          <a:p>
            <a:r>
              <a:rPr lang="it-IT" dirty="0" err="1" smtClean="0"/>
              <a:t>Calcium</a:t>
            </a:r>
            <a:r>
              <a:rPr lang="it-IT" dirty="0" smtClean="0"/>
              <a:t>		</a:t>
            </a:r>
            <a:r>
              <a:rPr lang="it-IT" dirty="0"/>
              <a:t>	1100 mg	</a:t>
            </a:r>
          </a:p>
          <a:p>
            <a:r>
              <a:rPr lang="is-IS" dirty="0"/>
              <a:t>Iron	</a:t>
            </a:r>
            <a:r>
              <a:rPr lang="is-IS" dirty="0" smtClean="0"/>
              <a:t>		14 </a:t>
            </a:r>
            <a:r>
              <a:rPr lang="is-IS" dirty="0"/>
              <a:t>mg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746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Fat </a:t>
            </a:r>
            <a:r>
              <a:rPr lang="en-US" dirty="0"/>
              <a:t>is an important nutrient for your health. Fat plays many different roles in the body:</a:t>
            </a:r>
          </a:p>
          <a:p>
            <a:pPr lvl="1"/>
            <a:r>
              <a:rPr lang="en-US" dirty="0"/>
              <a:t>It gives you energy (also called </a:t>
            </a:r>
            <a:r>
              <a:rPr lang="en-US" u="sng" dirty="0">
                <a:hlinkClick r:id="rId2"/>
              </a:rPr>
              <a:t>calories).</a:t>
            </a:r>
          </a:p>
          <a:p>
            <a:pPr lvl="1"/>
            <a:r>
              <a:rPr lang="en-US" dirty="0"/>
              <a:t>It helps your body absorb vitamins A, D, E and K.</a:t>
            </a:r>
          </a:p>
          <a:p>
            <a:pPr lvl="1"/>
            <a:r>
              <a:rPr lang="en-US" dirty="0"/>
              <a:t>It helps your body grow and develop.</a:t>
            </a:r>
          </a:p>
          <a:p>
            <a:r>
              <a:rPr lang="en-US" dirty="0"/>
              <a:t>There are many different kinds of fat in foods: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Unsaturated such as monounsaturated fat and polyunsaturated </a:t>
            </a:r>
            <a:r>
              <a:rPr lang="en-US" dirty="0" smtClean="0">
                <a:solidFill>
                  <a:schemeClr val="tx1"/>
                </a:solidFill>
              </a:rPr>
              <a:t>fat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hlinkClick r:id="rId3"/>
              </a:rPr>
              <a:t>Saturated</a:t>
            </a:r>
            <a:endParaRPr lang="en-US" dirty="0">
              <a:solidFill>
                <a:schemeClr val="tx1"/>
              </a:solidFill>
              <a:hlinkClick r:id="rId3"/>
            </a:endParaRPr>
          </a:p>
          <a:p>
            <a:pPr lvl="1"/>
            <a:r>
              <a:rPr lang="en-US" dirty="0">
                <a:solidFill>
                  <a:schemeClr val="tx1"/>
                </a:solidFill>
                <a:hlinkClick r:id="rId3"/>
              </a:rPr>
              <a:t>Trans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346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065" y="316758"/>
            <a:ext cx="7024744" cy="1143000"/>
          </a:xfrm>
        </p:spPr>
        <p:txBody>
          <a:bodyPr/>
          <a:lstStyle/>
          <a:p>
            <a:r>
              <a:rPr lang="en-US" dirty="0" smtClean="0"/>
              <a:t>Types of Fat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59758"/>
            <a:ext cx="6777317" cy="4983896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sz="3100" b="1" dirty="0" smtClean="0"/>
              <a:t>Unsaturated</a:t>
            </a:r>
            <a:r>
              <a:rPr lang="en-US" sz="3100" dirty="0" smtClean="0"/>
              <a:t> </a:t>
            </a:r>
            <a:r>
              <a:rPr lang="en-US" sz="3100" dirty="0"/>
              <a:t>fat is a type of fat found in the foods you eat. Choose unsaturated fat as part of a balanced diet using </a:t>
            </a:r>
            <a:r>
              <a:rPr lang="en-US" sz="3100" dirty="0" smtClean="0"/>
              <a:t>Canada’s Food Guide.</a:t>
            </a:r>
          </a:p>
          <a:p>
            <a:pPr lvl="1"/>
            <a:endParaRPr lang="en-US" sz="3100" dirty="0" smtClean="0"/>
          </a:p>
          <a:p>
            <a:pPr lvl="1"/>
            <a:r>
              <a:rPr lang="en-US" sz="3100" dirty="0" smtClean="0"/>
              <a:t>Replacing saturated and trans fats with unsaturated fats has show to help lower cholesterol levels and reduce the risk of heart disease.</a:t>
            </a:r>
          </a:p>
          <a:p>
            <a:pPr marL="365760" lvl="1" indent="0">
              <a:buNone/>
            </a:pPr>
            <a:endParaRPr lang="en-US" sz="2100" dirty="0" smtClean="0"/>
          </a:p>
          <a:p>
            <a:r>
              <a:rPr lang="en-US" sz="2100" b="1" dirty="0"/>
              <a:t>Where can you find monounsaturated fat?</a:t>
            </a:r>
          </a:p>
          <a:p>
            <a:r>
              <a:rPr lang="en-US" sz="2100" dirty="0"/>
              <a:t>Avocados</a:t>
            </a:r>
          </a:p>
          <a:p>
            <a:r>
              <a:rPr lang="en-US" sz="2100" dirty="0"/>
              <a:t>Nuts and seeds</a:t>
            </a:r>
          </a:p>
          <a:p>
            <a:r>
              <a:rPr lang="en-US" sz="2100" dirty="0"/>
              <a:t>Vegetable oils such as canola, olive, peanut, safflower, sesame, </a:t>
            </a:r>
            <a:r>
              <a:rPr lang="en-US" sz="2100" dirty="0" smtClean="0"/>
              <a:t>sunflower</a:t>
            </a:r>
          </a:p>
          <a:p>
            <a:pPr marL="68580" indent="0">
              <a:buNone/>
            </a:pPr>
            <a:endParaRPr lang="en-US" sz="2100" dirty="0"/>
          </a:p>
          <a:p>
            <a:r>
              <a:rPr lang="en-US" sz="2100" b="1" dirty="0"/>
              <a:t>Where can you find polyunsaturated fat?</a:t>
            </a:r>
          </a:p>
          <a:p>
            <a:r>
              <a:rPr lang="en-US" sz="2100" dirty="0"/>
              <a:t>Fatty fish such as herring, mackerel, salmon, trout</a:t>
            </a:r>
          </a:p>
          <a:p>
            <a:r>
              <a:rPr lang="en-US" sz="2100" dirty="0"/>
              <a:t>Nuts and seeds</a:t>
            </a:r>
          </a:p>
          <a:p>
            <a:r>
              <a:rPr lang="en-US" sz="2100" dirty="0"/>
              <a:t>Vegetable oils such as canola, corn, flaxseed, soybean, sunflower</a:t>
            </a:r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1381692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Fat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Saturated fat is a type of fat found in food. It has been shown to raise LDL or "bad" cholesterol levels. High LDL-cholesterol is a risk factor for heart disease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Saturated fat is found in many foods:</a:t>
            </a:r>
          </a:p>
          <a:p>
            <a:pPr lvl="1"/>
            <a:r>
              <a:rPr lang="en-US" dirty="0"/>
              <a:t>Animal foods such as beef, chicken, lamb, pork, veal</a:t>
            </a:r>
          </a:p>
          <a:p>
            <a:pPr lvl="1"/>
            <a:r>
              <a:rPr lang="en-US" dirty="0"/>
              <a:t>Coconut, palm and palm kern oils</a:t>
            </a:r>
          </a:p>
          <a:p>
            <a:pPr lvl="1"/>
            <a:r>
              <a:rPr lang="en-US" dirty="0"/>
              <a:t>Dairy products such as butter, cheese, whole milk and other dairy products</a:t>
            </a:r>
          </a:p>
          <a:p>
            <a:pPr lvl="1"/>
            <a:r>
              <a:rPr lang="en-US" dirty="0"/>
              <a:t>Lard</a:t>
            </a:r>
          </a:p>
          <a:p>
            <a:pPr lvl="1"/>
            <a:r>
              <a:rPr lang="en-US" dirty="0"/>
              <a:t>Shortening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04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Fat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Until recently, most of the </a:t>
            </a:r>
            <a:r>
              <a:rPr lang="en-US" b="1" dirty="0"/>
              <a:t>trans fat </a:t>
            </a:r>
            <a:r>
              <a:rPr lang="en-US" dirty="0"/>
              <a:t>found in a typical Canadian diet came from </a:t>
            </a:r>
            <a:r>
              <a:rPr lang="en-US" dirty="0" smtClean="0"/>
              <a:t>margarines, </a:t>
            </a:r>
            <a:r>
              <a:rPr lang="en-US" dirty="0"/>
              <a:t>commercially fried foods and bakery products that were made with shortening, margarine or oils containing partially hydrogenated oils and fats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These products included cakes, cookies, crackers, croissants, doughnuts, fried and breaded foods, muffins, pastries and other snack foods. The food supply is rapidly changing and the trans fat content of </a:t>
            </a:r>
            <a:r>
              <a:rPr lang="en-US" i="1" dirty="0"/>
              <a:t>many of these products has now been reduced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1325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Canada’s Food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en-CA" dirty="0"/>
              <a:t>Make a better choice for you. Here are some nutrients you may want…</a:t>
            </a:r>
          </a:p>
          <a:p>
            <a:r>
              <a:rPr lang="fr-CA" altLang="ko-KR" b="1" dirty="0">
                <a:solidFill>
                  <a:srgbClr val="FF0000"/>
                </a:solidFill>
                <a:ea typeface="굴림" charset="0"/>
                <a:cs typeface="굴림" charset="0"/>
              </a:rPr>
              <a:t>more of…</a:t>
            </a:r>
            <a:endParaRPr lang="fr-CA" altLang="ko-KR" b="1" dirty="0">
              <a:solidFill>
                <a:srgbClr val="000000"/>
              </a:solidFill>
              <a:ea typeface="굴림" charset="0"/>
              <a:cs typeface="굴림" charset="0"/>
            </a:endParaRPr>
          </a:p>
          <a:p>
            <a:pPr>
              <a:buFont typeface="Arial" charset="0"/>
              <a:buChar char="•"/>
            </a:pPr>
            <a:r>
              <a:rPr lang="fr-CA" altLang="ko-KR" dirty="0">
                <a:solidFill>
                  <a:srgbClr val="000000"/>
                </a:solidFill>
                <a:ea typeface="굴림" charset="0"/>
                <a:cs typeface="굴림" charset="0"/>
              </a:rPr>
              <a:t> Fibre</a:t>
            </a:r>
          </a:p>
          <a:p>
            <a:pPr>
              <a:buFont typeface="Arial" charset="0"/>
              <a:buChar char="•"/>
            </a:pPr>
            <a:r>
              <a:rPr lang="fr-CA" altLang="ko-KR" dirty="0">
                <a:solidFill>
                  <a:srgbClr val="000000"/>
                </a:solidFill>
                <a:ea typeface="굴림" charset="0"/>
                <a:cs typeface="굴림" charset="0"/>
              </a:rPr>
              <a:t> </a:t>
            </a:r>
            <a:r>
              <a:rPr lang="fr-CA" altLang="ko-KR" dirty="0" err="1">
                <a:solidFill>
                  <a:srgbClr val="000000"/>
                </a:solidFill>
                <a:ea typeface="굴림" charset="0"/>
                <a:cs typeface="굴림" charset="0"/>
              </a:rPr>
              <a:t>Vitamin</a:t>
            </a:r>
            <a:r>
              <a:rPr lang="fr-CA" altLang="ko-KR" dirty="0">
                <a:solidFill>
                  <a:srgbClr val="000000"/>
                </a:solidFill>
                <a:ea typeface="굴림" charset="0"/>
                <a:cs typeface="굴림" charset="0"/>
              </a:rPr>
              <a:t> A</a:t>
            </a:r>
          </a:p>
          <a:p>
            <a:pPr>
              <a:buFont typeface="Arial" charset="0"/>
              <a:buChar char="•"/>
            </a:pPr>
            <a:r>
              <a:rPr lang="fr-CA" altLang="ko-KR" dirty="0">
                <a:solidFill>
                  <a:srgbClr val="000000"/>
                </a:solidFill>
                <a:ea typeface="굴림" charset="0"/>
                <a:cs typeface="굴림" charset="0"/>
              </a:rPr>
              <a:t> Calcium</a:t>
            </a:r>
          </a:p>
          <a:p>
            <a:pPr>
              <a:buFont typeface="Arial" charset="0"/>
              <a:buChar char="•"/>
            </a:pPr>
            <a:r>
              <a:rPr lang="fr-CA" altLang="ko-KR" dirty="0">
                <a:solidFill>
                  <a:srgbClr val="000000"/>
                </a:solidFill>
                <a:ea typeface="굴림" charset="0"/>
                <a:cs typeface="굴림" charset="0"/>
              </a:rPr>
              <a:t> </a:t>
            </a:r>
            <a:r>
              <a:rPr lang="fr-CA" altLang="ko-KR" dirty="0" err="1" smtClean="0">
                <a:solidFill>
                  <a:srgbClr val="000000"/>
                </a:solidFill>
                <a:ea typeface="굴림" charset="0"/>
                <a:cs typeface="굴림" charset="0"/>
              </a:rPr>
              <a:t>Iron</a:t>
            </a:r>
            <a:endParaRPr lang="fr-CA" altLang="ko-KR" dirty="0" smtClean="0">
              <a:solidFill>
                <a:srgbClr val="000000"/>
              </a:solidFill>
              <a:ea typeface="굴림" charset="0"/>
              <a:cs typeface="굴림" charset="0"/>
            </a:endParaRPr>
          </a:p>
          <a:p>
            <a:pPr marL="68580" indent="0">
              <a:buNone/>
            </a:pPr>
            <a:endParaRPr lang="en-CA" dirty="0"/>
          </a:p>
          <a:p>
            <a:endParaRPr lang="fr-CA" altLang="ko-KR" b="1" dirty="0" smtClean="0">
              <a:solidFill>
                <a:srgbClr val="FF0000"/>
              </a:solidFill>
              <a:ea typeface="굴림" charset="0"/>
              <a:cs typeface="굴림" charset="0"/>
            </a:endParaRPr>
          </a:p>
          <a:p>
            <a:endParaRPr lang="fr-CA" altLang="ko-KR" b="1" dirty="0">
              <a:solidFill>
                <a:srgbClr val="FF0000"/>
              </a:solidFill>
              <a:ea typeface="굴림" charset="0"/>
              <a:cs typeface="굴림" charset="0"/>
            </a:endParaRPr>
          </a:p>
          <a:p>
            <a:endParaRPr lang="fr-CA" altLang="ko-KR" b="1" dirty="0" smtClean="0">
              <a:solidFill>
                <a:srgbClr val="FF0000"/>
              </a:solidFill>
              <a:ea typeface="굴림" charset="0"/>
              <a:cs typeface="굴림" charset="0"/>
            </a:endParaRPr>
          </a:p>
          <a:p>
            <a:r>
              <a:rPr lang="fr-CA" altLang="ko-KR" b="1" dirty="0" err="1" smtClean="0">
                <a:solidFill>
                  <a:srgbClr val="FF0000"/>
                </a:solidFill>
                <a:ea typeface="굴림" charset="0"/>
                <a:cs typeface="굴림" charset="0"/>
              </a:rPr>
              <a:t>less</a:t>
            </a:r>
            <a:r>
              <a:rPr lang="fr-CA" altLang="ko-KR" b="1" dirty="0" smtClean="0">
                <a:solidFill>
                  <a:srgbClr val="FF0000"/>
                </a:solidFill>
                <a:ea typeface="굴림" charset="0"/>
                <a:cs typeface="굴림" charset="0"/>
              </a:rPr>
              <a:t> </a:t>
            </a:r>
            <a:r>
              <a:rPr lang="fr-CA" altLang="ko-KR" b="1" dirty="0">
                <a:solidFill>
                  <a:srgbClr val="FF0000"/>
                </a:solidFill>
                <a:ea typeface="굴림" charset="0"/>
                <a:cs typeface="굴림" charset="0"/>
              </a:rPr>
              <a:t>of…</a:t>
            </a:r>
            <a:endParaRPr lang="fr-CA" altLang="ko-KR" b="1" dirty="0">
              <a:solidFill>
                <a:srgbClr val="000000"/>
              </a:solidFill>
              <a:ea typeface="굴림" charset="0"/>
              <a:cs typeface="굴림" charset="0"/>
            </a:endParaRPr>
          </a:p>
          <a:p>
            <a:pPr>
              <a:buFont typeface="Arial" charset="0"/>
              <a:buChar char="•"/>
            </a:pPr>
            <a:r>
              <a:rPr lang="fr-CA" altLang="ko-KR" dirty="0">
                <a:solidFill>
                  <a:srgbClr val="000000"/>
                </a:solidFill>
                <a:ea typeface="굴림" charset="0"/>
                <a:cs typeface="굴림" charset="0"/>
              </a:rPr>
              <a:t> Fat</a:t>
            </a:r>
          </a:p>
          <a:p>
            <a:pPr>
              <a:buFont typeface="Arial" charset="0"/>
              <a:buChar char="•"/>
            </a:pPr>
            <a:r>
              <a:rPr lang="fr-CA" altLang="ko-KR" dirty="0" err="1">
                <a:solidFill>
                  <a:srgbClr val="000000"/>
                </a:solidFill>
                <a:ea typeface="굴림" charset="0"/>
                <a:cs typeface="굴림" charset="0"/>
              </a:rPr>
              <a:t>Saturated</a:t>
            </a:r>
            <a:r>
              <a:rPr lang="fr-CA" altLang="ko-KR" dirty="0">
                <a:solidFill>
                  <a:srgbClr val="000000"/>
                </a:solidFill>
                <a:ea typeface="굴림" charset="0"/>
                <a:cs typeface="굴림" charset="0"/>
              </a:rPr>
              <a:t> and </a:t>
            </a:r>
            <a:r>
              <a:rPr lang="fr-CA" altLang="ko-KR" dirty="0" err="1">
                <a:solidFill>
                  <a:srgbClr val="000000"/>
                </a:solidFill>
                <a:ea typeface="굴림" charset="0"/>
                <a:cs typeface="굴림" charset="0"/>
              </a:rPr>
              <a:t>trans</a:t>
            </a:r>
            <a:r>
              <a:rPr lang="fr-CA" altLang="ko-KR" dirty="0">
                <a:solidFill>
                  <a:srgbClr val="000000"/>
                </a:solidFill>
                <a:ea typeface="굴림" charset="0"/>
                <a:cs typeface="굴림" charset="0"/>
              </a:rPr>
              <a:t> fats</a:t>
            </a:r>
          </a:p>
          <a:p>
            <a:pPr>
              <a:buFont typeface="Arial" charset="0"/>
              <a:buChar char="•"/>
            </a:pPr>
            <a:r>
              <a:rPr lang="fr-CA" altLang="ko-KR" dirty="0">
                <a:solidFill>
                  <a:srgbClr val="000000"/>
                </a:solidFill>
                <a:ea typeface="굴림" charset="0"/>
                <a:cs typeface="굴림" charset="0"/>
              </a:rPr>
              <a:t>Sodium</a:t>
            </a:r>
            <a:endParaRPr lang="en-CA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595074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Vegetables &amp; Fruit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CA" dirty="0"/>
              <a:t>Eat at least one dark green and one orange vegetable each day.</a:t>
            </a:r>
          </a:p>
          <a:p>
            <a:pPr>
              <a:lnSpc>
                <a:spcPct val="110000"/>
              </a:lnSpc>
            </a:pPr>
            <a:r>
              <a:rPr lang="en-CA" b="1" dirty="0"/>
              <a:t>Choose vegetables and fruit prepared with little or no added fat, sugar or salt.</a:t>
            </a:r>
          </a:p>
          <a:p>
            <a:pPr>
              <a:lnSpc>
                <a:spcPct val="110000"/>
              </a:lnSpc>
            </a:pPr>
            <a:r>
              <a:rPr lang="en-CA" dirty="0"/>
              <a:t>Have vegetables and fruit more often than juice.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306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Grain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CA" sz="1400" b="1" dirty="0">
              <a:latin typeface="Arial Narrow" charset="0"/>
            </a:endParaRPr>
          </a:p>
          <a:p>
            <a:pPr>
              <a:lnSpc>
                <a:spcPct val="110000"/>
              </a:lnSpc>
            </a:pPr>
            <a:r>
              <a:rPr lang="en-CA" dirty="0"/>
              <a:t>Make at least half of your grain products whole grain each day.</a:t>
            </a:r>
          </a:p>
          <a:p>
            <a:pPr>
              <a:lnSpc>
                <a:spcPct val="110000"/>
              </a:lnSpc>
            </a:pPr>
            <a:r>
              <a:rPr lang="en-CA" b="1" dirty="0"/>
              <a:t>Choose grain products that are lower in fat, sugar or salt.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267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 our Food?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we look at a food label, what do we see?</a:t>
            </a:r>
          </a:p>
          <a:p>
            <a:endParaRPr lang="en-US" dirty="0"/>
          </a:p>
          <a:p>
            <a:r>
              <a:rPr lang="en-US" dirty="0" smtClean="0"/>
              <a:t>2005- Food Labels Mandatory</a:t>
            </a:r>
          </a:p>
          <a:p>
            <a:endParaRPr lang="en-US" dirty="0"/>
          </a:p>
          <a:p>
            <a:r>
              <a:rPr lang="en-US" dirty="0" smtClean="0"/>
              <a:t>They </a:t>
            </a:r>
            <a:r>
              <a:rPr lang="en-US" dirty="0"/>
              <a:t>provide the following information:</a:t>
            </a:r>
          </a:p>
          <a:p>
            <a:pPr lvl="1"/>
            <a:r>
              <a:rPr lang="en-US" dirty="0"/>
              <a:t>the nutrition facts table</a:t>
            </a:r>
          </a:p>
          <a:p>
            <a:pPr lvl="1"/>
            <a:r>
              <a:rPr lang="en-US" dirty="0"/>
              <a:t>ingredient list</a:t>
            </a:r>
          </a:p>
          <a:p>
            <a:pPr lvl="1"/>
            <a:r>
              <a:rPr lang="en-US" dirty="0"/>
              <a:t>nutrition and health claims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959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Milk &amp;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n-CA" b="1" dirty="0">
              <a:latin typeface="Arial Narrow" charset="0"/>
            </a:endParaRPr>
          </a:p>
          <a:p>
            <a:pPr>
              <a:lnSpc>
                <a:spcPct val="110000"/>
              </a:lnSpc>
            </a:pPr>
            <a:r>
              <a:rPr lang="en-CA" dirty="0"/>
              <a:t>Drink skim, 1%, or 2% milk each day (or fortified soy beverages). </a:t>
            </a:r>
          </a:p>
          <a:p>
            <a:pPr>
              <a:lnSpc>
                <a:spcPct val="110000"/>
              </a:lnSpc>
            </a:pPr>
            <a:r>
              <a:rPr lang="en-CA" b="1" dirty="0"/>
              <a:t>Select lower fat milk alternatives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4328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Meat &amp;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CA" dirty="0"/>
              <a:t>Have meat alternatives such as beans, lentils and tofu often.</a:t>
            </a:r>
          </a:p>
          <a:p>
            <a:pPr>
              <a:lnSpc>
                <a:spcPct val="110000"/>
              </a:lnSpc>
            </a:pPr>
            <a:r>
              <a:rPr lang="fr-CA" dirty="0" err="1"/>
              <a:t>Eat</a:t>
            </a:r>
            <a:r>
              <a:rPr lang="fr-CA" dirty="0"/>
              <a:t> </a:t>
            </a:r>
            <a:r>
              <a:rPr lang="fr-CA" dirty="0" err="1"/>
              <a:t>at</a:t>
            </a:r>
            <a:r>
              <a:rPr lang="fr-CA" dirty="0"/>
              <a:t> least </a:t>
            </a:r>
            <a:r>
              <a:rPr lang="fr-CA" dirty="0" err="1"/>
              <a:t>two</a:t>
            </a:r>
            <a:r>
              <a:rPr lang="fr-CA" dirty="0"/>
              <a:t> Food Guide </a:t>
            </a:r>
            <a:r>
              <a:rPr lang="fr-CA" dirty="0" err="1"/>
              <a:t>Servings</a:t>
            </a:r>
            <a:r>
              <a:rPr lang="fr-CA" dirty="0"/>
              <a:t> of </a:t>
            </a:r>
            <a:r>
              <a:rPr lang="fr-CA" dirty="0" err="1"/>
              <a:t>fish</a:t>
            </a:r>
            <a:r>
              <a:rPr lang="fr-CA" dirty="0"/>
              <a:t> </a:t>
            </a:r>
            <a:r>
              <a:rPr lang="fr-CA" dirty="0" err="1"/>
              <a:t>each</a:t>
            </a:r>
            <a:r>
              <a:rPr lang="fr-CA" dirty="0"/>
              <a:t> </a:t>
            </a:r>
            <a:r>
              <a:rPr lang="fr-CA" dirty="0" err="1"/>
              <a:t>week</a:t>
            </a:r>
            <a:r>
              <a:rPr lang="fr-CA" dirty="0"/>
              <a:t>.</a:t>
            </a:r>
            <a:r>
              <a:rPr lang="en-CA" b="1" dirty="0"/>
              <a:t> </a:t>
            </a:r>
          </a:p>
          <a:p>
            <a:pPr>
              <a:lnSpc>
                <a:spcPct val="110000"/>
              </a:lnSpc>
            </a:pPr>
            <a:r>
              <a:rPr lang="en-CA" b="1" dirty="0"/>
              <a:t>Select lean meat and alternatives prepared with little or no added fat or salt.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028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Oils &amp; Fats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CA" dirty="0"/>
              <a:t>Include a small amount -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CA" dirty="0"/>
              <a:t>	30 to 45 mL (2 to 3 </a:t>
            </a:r>
            <a:r>
              <a:rPr lang="en-CA" dirty="0" err="1"/>
              <a:t>Tbsp</a:t>
            </a:r>
            <a:r>
              <a:rPr lang="en-CA" dirty="0"/>
              <a:t>) -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CA" dirty="0"/>
              <a:t>	of unsaturated fat each day.</a:t>
            </a:r>
          </a:p>
          <a:p>
            <a:pPr>
              <a:lnSpc>
                <a:spcPct val="110000"/>
              </a:lnSpc>
            </a:pPr>
            <a:r>
              <a:rPr lang="fr-CA" dirty="0"/>
              <a:t>Use </a:t>
            </a:r>
            <a:r>
              <a:rPr lang="fr-CA" dirty="0" err="1"/>
              <a:t>vegetable</a:t>
            </a:r>
            <a:r>
              <a:rPr lang="fr-CA" dirty="0"/>
              <a:t> </a:t>
            </a:r>
            <a:r>
              <a:rPr lang="fr-CA" dirty="0" err="1"/>
              <a:t>oils</a:t>
            </a:r>
            <a:r>
              <a:rPr lang="fr-CA" dirty="0"/>
              <a:t> </a:t>
            </a:r>
            <a:r>
              <a:rPr lang="fr-CA" dirty="0" err="1"/>
              <a:t>such</a:t>
            </a:r>
            <a:r>
              <a:rPr lang="fr-CA" dirty="0"/>
              <a:t> as canola, olive and </a:t>
            </a:r>
            <a:r>
              <a:rPr lang="fr-CA" dirty="0" err="1"/>
              <a:t>soybean</a:t>
            </a:r>
            <a:r>
              <a:rPr lang="fr-CA" dirty="0"/>
              <a:t>.</a:t>
            </a:r>
          </a:p>
          <a:p>
            <a:pPr>
              <a:lnSpc>
                <a:spcPct val="110000"/>
              </a:lnSpc>
            </a:pPr>
            <a:r>
              <a:rPr lang="en-CA" b="1" dirty="0"/>
              <a:t>Choose soft margarines that are low in saturated and trans fats.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924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17697"/>
            <a:ext cx="7024744" cy="1830769"/>
          </a:xfrm>
        </p:spPr>
        <p:txBody>
          <a:bodyPr>
            <a:normAutofit fontScale="90000"/>
          </a:bodyPr>
          <a:lstStyle/>
          <a:p>
            <a:r>
              <a:rPr lang="en-CA" b="1" dirty="0">
                <a:latin typeface="+mn-lt"/>
              </a:rPr>
              <a:t>What food products have Nutrition Facts?</a:t>
            </a:r>
            <a:br>
              <a:rPr lang="en-CA" b="1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024742" cy="4024981"/>
          </a:xfrm>
        </p:spPr>
        <p:txBody>
          <a:bodyPr>
            <a:normAutofit fontScale="92500" lnSpcReduction="10000"/>
          </a:bodyPr>
          <a:lstStyle/>
          <a:p>
            <a:pPr marL="192088" indent="-192088">
              <a:spcBef>
                <a:spcPct val="50000"/>
              </a:spcBef>
            </a:pPr>
            <a:r>
              <a:rPr lang="en-CA" b="1" i="1" dirty="0" smtClean="0">
                <a:latin typeface="+mj-lt"/>
              </a:rPr>
              <a:t>Almost </a:t>
            </a:r>
            <a:r>
              <a:rPr lang="en-CA" b="1" i="1" dirty="0">
                <a:latin typeface="+mj-lt"/>
              </a:rPr>
              <a:t>all</a:t>
            </a:r>
            <a:r>
              <a:rPr lang="en-CA" dirty="0">
                <a:latin typeface="+mj-lt"/>
              </a:rPr>
              <a:t> </a:t>
            </a:r>
            <a:r>
              <a:rPr lang="en-CA" dirty="0" err="1">
                <a:latin typeface="+mj-lt"/>
              </a:rPr>
              <a:t>prepackaged</a:t>
            </a:r>
            <a:r>
              <a:rPr lang="en-CA" dirty="0">
                <a:latin typeface="+mj-lt"/>
              </a:rPr>
              <a:t> foods have Nutrition Facts.</a:t>
            </a:r>
          </a:p>
          <a:p>
            <a:pPr marL="192088" indent="-192088">
              <a:spcBef>
                <a:spcPct val="50000"/>
              </a:spcBef>
            </a:pPr>
            <a:r>
              <a:rPr lang="en-CA" dirty="0">
                <a:latin typeface="+mj-lt"/>
              </a:rPr>
              <a:t>Some </a:t>
            </a:r>
            <a:r>
              <a:rPr lang="en-CA" i="1" dirty="0">
                <a:latin typeface="+mj-lt"/>
              </a:rPr>
              <a:t>exceptions</a:t>
            </a:r>
            <a:r>
              <a:rPr lang="en-CA" dirty="0">
                <a:latin typeface="+mj-lt"/>
              </a:rPr>
              <a:t> are:</a:t>
            </a:r>
          </a:p>
          <a:p>
            <a:pPr marL="669925" lvl="1" indent="-193675">
              <a:spcBef>
                <a:spcPct val="50000"/>
              </a:spcBef>
              <a:buFont typeface="Times" charset="0"/>
              <a:buChar char="•"/>
            </a:pPr>
            <a:r>
              <a:rPr lang="en-CA" dirty="0">
                <a:latin typeface="+mj-lt"/>
              </a:rPr>
              <a:t>fresh fruit and vegetables;</a:t>
            </a:r>
          </a:p>
          <a:p>
            <a:pPr marL="669925" lvl="1" indent="-193675">
              <a:spcBef>
                <a:spcPct val="50000"/>
              </a:spcBef>
              <a:buFont typeface="Times" charset="0"/>
              <a:buChar char="•"/>
            </a:pPr>
            <a:r>
              <a:rPr lang="en-CA" dirty="0">
                <a:latin typeface="+mj-lt"/>
              </a:rPr>
              <a:t>raw meat, poultry, fish and seafood;</a:t>
            </a:r>
          </a:p>
          <a:p>
            <a:pPr marL="669925" lvl="1" indent="-193675">
              <a:spcBef>
                <a:spcPct val="50000"/>
              </a:spcBef>
              <a:buFont typeface="Times" charset="0"/>
              <a:buChar char="•"/>
            </a:pPr>
            <a:r>
              <a:rPr lang="en-CA" dirty="0">
                <a:latin typeface="+mj-lt"/>
              </a:rPr>
              <a:t>foods prepared or processed at the </a:t>
            </a:r>
            <a:r>
              <a:rPr lang="en-CA" dirty="0" smtClean="0">
                <a:latin typeface="+mj-lt"/>
              </a:rPr>
              <a:t>store:</a:t>
            </a:r>
          </a:p>
          <a:p>
            <a:pPr marL="944245" lvl="2" indent="-193675">
              <a:spcBef>
                <a:spcPct val="50000"/>
              </a:spcBef>
              <a:buFont typeface="Times" charset="0"/>
              <a:buChar char="•"/>
            </a:pPr>
            <a:r>
              <a:rPr lang="en-CA" i="1" dirty="0" smtClean="0">
                <a:latin typeface="+mj-lt"/>
              </a:rPr>
              <a:t>bakery </a:t>
            </a:r>
            <a:r>
              <a:rPr lang="en-CA" i="1" dirty="0">
                <a:latin typeface="+mj-lt"/>
              </a:rPr>
              <a:t>items, sausage, salads;</a:t>
            </a:r>
            <a:endParaRPr lang="en-CA" dirty="0">
              <a:latin typeface="+mj-lt"/>
            </a:endParaRPr>
          </a:p>
          <a:p>
            <a:pPr marL="669925" lvl="1" indent="-193675">
              <a:spcBef>
                <a:spcPct val="50000"/>
              </a:spcBef>
              <a:buFont typeface="Times" charset="0"/>
              <a:buChar char="•"/>
            </a:pPr>
            <a:r>
              <a:rPr lang="en-CA" dirty="0">
                <a:latin typeface="+mj-lt"/>
              </a:rPr>
              <a:t>foods that contain very few nutrients: </a:t>
            </a:r>
          </a:p>
          <a:p>
            <a:pPr marL="1771650" lvl="2" indent="-911225">
              <a:spcBef>
                <a:spcPct val="50000"/>
              </a:spcBef>
              <a:buFont typeface="Times" charset="0"/>
              <a:buNone/>
            </a:pPr>
            <a:r>
              <a:rPr lang="en-CA" sz="2200" i="1" dirty="0">
                <a:latin typeface="+mj-lt"/>
              </a:rPr>
              <a:t>coffee beans, tea leaves, spices;</a:t>
            </a:r>
            <a:endParaRPr lang="en-CA" sz="2200" dirty="0">
              <a:latin typeface="+mj-lt"/>
            </a:endParaRPr>
          </a:p>
          <a:p>
            <a:pPr marL="669925" lvl="1" indent="-193675">
              <a:spcBef>
                <a:spcPct val="50000"/>
              </a:spcBef>
              <a:buFont typeface="Times" charset="0"/>
              <a:buChar char="•"/>
            </a:pPr>
            <a:r>
              <a:rPr lang="en-CA" dirty="0">
                <a:latin typeface="+mj-lt"/>
              </a:rPr>
              <a:t>alcoholic beverages.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849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628532"/>
            <a:ext cx="6777317" cy="3204097"/>
          </a:xfrm>
        </p:spPr>
        <p:txBody>
          <a:bodyPr/>
          <a:lstStyle/>
          <a:p>
            <a:r>
              <a:rPr lang="en-US" dirty="0"/>
              <a:t>Most nutrients are measured in </a:t>
            </a:r>
            <a:r>
              <a:rPr lang="en-US" b="1" dirty="0"/>
              <a:t>grams</a:t>
            </a:r>
            <a:r>
              <a:rPr lang="en-US" dirty="0"/>
              <a:t>, also written as </a:t>
            </a:r>
            <a:r>
              <a:rPr lang="en-US" b="1" dirty="0"/>
              <a:t>g</a:t>
            </a:r>
            <a:r>
              <a:rPr lang="en-US" dirty="0"/>
              <a:t>. Some nutrients are measured in </a:t>
            </a:r>
            <a:r>
              <a:rPr lang="en-US" b="1" dirty="0"/>
              <a:t>milligrams</a:t>
            </a:r>
            <a:r>
              <a:rPr lang="en-US" dirty="0"/>
              <a:t>, or </a:t>
            </a:r>
            <a:r>
              <a:rPr lang="en-US" b="1" dirty="0"/>
              <a:t>mg</a:t>
            </a:r>
            <a:r>
              <a:rPr lang="en-US" dirty="0"/>
              <a:t>. Milligrams are very tiny — there are 1,000 milligrams in 1 gram.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380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40728"/>
            <a:ext cx="6777317" cy="4491902"/>
          </a:xfrm>
        </p:spPr>
        <p:txBody>
          <a:bodyPr>
            <a:normAutofit/>
          </a:bodyPr>
          <a:lstStyle/>
          <a:p>
            <a:r>
              <a:rPr lang="en-US" dirty="0"/>
              <a:t>Other information on the label is given in </a:t>
            </a:r>
            <a:r>
              <a:rPr lang="en-US" b="1" dirty="0"/>
              <a:t>percentages</a:t>
            </a:r>
            <a:r>
              <a:rPr lang="en-US" dirty="0"/>
              <a:t>. Food contains fat, protein, carbohydrates, and fiber. Food also contains vitamins, such as A and C, and minerals, such as calcium and iron. 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percent daily value on a food label tells you how this food can help someone meet these daily goals</a:t>
            </a:r>
            <a:r>
              <a:rPr lang="en-US" dirty="0" smtClean="0"/>
              <a:t>. (</a:t>
            </a:r>
            <a:r>
              <a:rPr lang="en-US" dirty="0"/>
              <a:t>On food labels, they base the percentages on a 2,000-calorie adult </a:t>
            </a:r>
            <a:r>
              <a:rPr lang="en-US" dirty="0" smtClean="0"/>
              <a:t>diet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627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Ingredient List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Ingredients </a:t>
            </a:r>
            <a:r>
              <a:rPr lang="en-US" dirty="0"/>
              <a:t>are listed in order so you get an idea of how much of each ingredient is in the food.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something is listed </a:t>
            </a:r>
            <a:r>
              <a:rPr lang="en-US" b="1" dirty="0"/>
              <a:t>first, second, or third</a:t>
            </a:r>
            <a:r>
              <a:rPr lang="en-US" dirty="0"/>
              <a:t>, you know that this food probably contains </a:t>
            </a:r>
            <a:r>
              <a:rPr lang="en-US" b="1" dirty="0"/>
              <a:t>a lot </a:t>
            </a:r>
            <a:r>
              <a:rPr lang="en-US" dirty="0"/>
              <a:t>of it.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food will contain smaller amounts of the ingredients mentioned at the end of the list.</a:t>
            </a:r>
          </a:p>
        </p:txBody>
      </p:sp>
    </p:spTree>
    <p:extLst>
      <p:ext uri="{BB962C8B-B14F-4D97-AF65-F5344CB8AC3E}">
        <p14:creationId xmlns:p14="http://schemas.microsoft.com/office/powerpoint/2010/main" val="4269504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Tricky Tricky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Sugar has different names, so it might also be called high fructose corn syrup, corn syrup, sucrose, or glucose.</a:t>
            </a:r>
          </a:p>
        </p:txBody>
      </p:sp>
    </p:spTree>
    <p:extLst>
      <p:ext uri="{BB962C8B-B14F-4D97-AF65-F5344CB8AC3E}">
        <p14:creationId xmlns:p14="http://schemas.microsoft.com/office/powerpoint/2010/main" val="697399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Serving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nutrition label always lists a serving size, </a:t>
            </a:r>
            <a:r>
              <a:rPr lang="en-US" dirty="0" smtClean="0"/>
              <a:t>(which </a:t>
            </a:r>
            <a:r>
              <a:rPr lang="en-US" dirty="0"/>
              <a:t>is an amount of food, such as 1 cup of </a:t>
            </a:r>
            <a:r>
              <a:rPr lang="en-US" dirty="0" smtClean="0"/>
              <a:t>cereal or </a:t>
            </a:r>
            <a:r>
              <a:rPr lang="en-US" dirty="0"/>
              <a:t>two </a:t>
            </a:r>
            <a:r>
              <a:rPr lang="en-US" dirty="0" smtClean="0"/>
              <a:t>cookies etc.) </a:t>
            </a:r>
          </a:p>
        </p:txBody>
      </p:sp>
    </p:spTree>
    <p:extLst>
      <p:ext uri="{BB962C8B-B14F-4D97-AF65-F5344CB8AC3E}">
        <p14:creationId xmlns:p14="http://schemas.microsoft.com/office/powerpoint/2010/main" val="3895434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45405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So, what do all the Nutrition Facts mean?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1655" y="1553224"/>
            <a:ext cx="4345551" cy="468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168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1469</TotalTime>
  <Words>1165</Words>
  <Application>Microsoft Macintosh PowerPoint</Application>
  <PresentationFormat>On-screen Show (4:3)</PresentationFormat>
  <Paragraphs>139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Austin</vt:lpstr>
      <vt:lpstr>Physical Dimension: Eating Healthy</vt:lpstr>
      <vt:lpstr>What is in our Food?</vt:lpstr>
      <vt:lpstr>What food products have Nutrition Facts? </vt:lpstr>
      <vt:lpstr>Measurements</vt:lpstr>
      <vt:lpstr>PowerPoint Presentation</vt:lpstr>
      <vt:lpstr>Ingredient List…</vt:lpstr>
      <vt:lpstr>Tricky Tricky…</vt:lpstr>
      <vt:lpstr>Serving Size</vt:lpstr>
      <vt:lpstr>So, what do all the Nutrition Facts mean? </vt:lpstr>
      <vt:lpstr>Calories</vt:lpstr>
      <vt:lpstr>Daily Value (DV%)</vt:lpstr>
      <vt:lpstr>PowerPoint Presentation</vt:lpstr>
      <vt:lpstr>Fat</vt:lpstr>
      <vt:lpstr>Types of Fat</vt:lpstr>
      <vt:lpstr>Types of Fat</vt:lpstr>
      <vt:lpstr>Types of Fat</vt:lpstr>
      <vt:lpstr>Canada’s Food Guide</vt:lpstr>
      <vt:lpstr>Vegetables &amp; Fruit</vt:lpstr>
      <vt:lpstr>Grain Products</vt:lpstr>
      <vt:lpstr>Milk &amp; Alternatives</vt:lpstr>
      <vt:lpstr>Meat &amp; Alternatives</vt:lpstr>
      <vt:lpstr>Oils &amp; Fats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Dimension: Eating Healthy</dc:title>
  <dc:creator>Mary Wauters</dc:creator>
  <cp:lastModifiedBy>Mary Wauters</cp:lastModifiedBy>
  <cp:revision>23</cp:revision>
  <dcterms:created xsi:type="dcterms:W3CDTF">2015-11-30T17:11:43Z</dcterms:created>
  <dcterms:modified xsi:type="dcterms:W3CDTF">2015-12-01T18:15:28Z</dcterms:modified>
</cp:coreProperties>
</file>