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9212-EAEC-9B4E-8B9B-B5E47EF24362}" type="datetimeFigureOut">
              <a:rPr lang="en-US" smtClean="0"/>
              <a:t>15-10-21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17FE1-674C-5342-9056-B9CF94235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Score- affects whether</a:t>
            </a:r>
            <a:r>
              <a:rPr lang="en-US" baseline="0" dirty="0" smtClean="0"/>
              <a:t> or not you are approved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17FE1-674C-5342-9056-B9CF942357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20,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20,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ools-ioutils.fcac-acfc.gc.ca/STCV-OSVC/ccst-oscc-eng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bt.org/credit-score-grade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ools-ioutils.fcac-acfc.gc.ca/CCPC-CPCC/CCPC-CPCC-eng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Credit cards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3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What is a Credit Card?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A credit card can be a convenient way to pay for almost anything, from a new pair of shoes to a holiday in the sun. </a:t>
            </a:r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But </a:t>
            </a:r>
            <a:r>
              <a:rPr lang="en-US" sz="2800" dirty="0">
                <a:latin typeface="Calibri"/>
                <a:cs typeface="Calibri"/>
              </a:rPr>
              <a:t>it’s important to remember that a credit card is a type of loan. </a:t>
            </a:r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When </a:t>
            </a:r>
            <a:r>
              <a:rPr lang="en-US" sz="2800" dirty="0">
                <a:latin typeface="Calibri"/>
                <a:cs typeface="Calibri"/>
              </a:rPr>
              <a:t>you spend on a credit card you are essentially </a:t>
            </a:r>
            <a:r>
              <a:rPr lang="en-US" sz="3600" dirty="0">
                <a:latin typeface="Calibri"/>
                <a:cs typeface="Calibri"/>
              </a:rPr>
              <a:t>borrowing money </a:t>
            </a:r>
            <a:r>
              <a:rPr lang="en-US" sz="2800" dirty="0">
                <a:latin typeface="Calibri"/>
                <a:cs typeface="Calibri"/>
              </a:rPr>
              <a:t>– and if your debts get out of hand you could end up in big trouble.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41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Credit Card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When you apply for a credit card, you apply to borrow money from the card issuer, usually a </a:t>
            </a:r>
            <a:r>
              <a:rPr lang="en-US" sz="2800" dirty="0" smtClean="0">
                <a:latin typeface="Calibri"/>
                <a:cs typeface="Calibri"/>
              </a:rPr>
              <a:t>bank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bank will set a </a:t>
            </a:r>
            <a:r>
              <a:rPr lang="en-US" sz="2800" b="1" dirty="0">
                <a:latin typeface="Calibri"/>
                <a:cs typeface="Calibri"/>
              </a:rPr>
              <a:t>credit limit</a:t>
            </a:r>
            <a:r>
              <a:rPr lang="en-US" sz="2800" dirty="0">
                <a:latin typeface="Calibri"/>
                <a:cs typeface="Calibri"/>
              </a:rPr>
              <a:t>, which is the maximum amount you can spend on the card. </a:t>
            </a:r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card company will send you a </a:t>
            </a:r>
            <a:r>
              <a:rPr lang="en-US" sz="2800" b="1" dirty="0">
                <a:latin typeface="Calibri"/>
                <a:cs typeface="Calibri"/>
              </a:rPr>
              <a:t>statement</a:t>
            </a:r>
            <a:r>
              <a:rPr lang="en-US" sz="2800" dirty="0">
                <a:latin typeface="Calibri"/>
                <a:cs typeface="Calibri"/>
              </a:rPr>
              <a:t> every month, detailing the </a:t>
            </a:r>
            <a:r>
              <a:rPr lang="en-US" sz="2800" i="1" dirty="0">
                <a:latin typeface="Calibri"/>
                <a:cs typeface="Calibri"/>
              </a:rPr>
              <a:t>transactions on the card</a:t>
            </a:r>
            <a:r>
              <a:rPr lang="en-US" sz="2800" dirty="0">
                <a:latin typeface="Calibri"/>
                <a:cs typeface="Calibri"/>
              </a:rPr>
              <a:t>, plus the </a:t>
            </a:r>
            <a:r>
              <a:rPr lang="en-US" sz="2800" i="1" dirty="0">
                <a:latin typeface="Calibri"/>
                <a:cs typeface="Calibri"/>
              </a:rPr>
              <a:t>amount owing</a:t>
            </a:r>
            <a:r>
              <a:rPr lang="en-US" sz="2800" dirty="0">
                <a:latin typeface="Calibri"/>
                <a:cs typeface="Calibri"/>
              </a:rPr>
              <a:t>.  It should also give the </a:t>
            </a:r>
            <a:r>
              <a:rPr lang="en-US" sz="2800" i="1" dirty="0">
                <a:latin typeface="Calibri"/>
                <a:cs typeface="Calibri"/>
              </a:rPr>
              <a:t>minimum payment and the payment due date</a:t>
            </a:r>
            <a:r>
              <a:rPr lang="en-US" sz="2800" dirty="0">
                <a:latin typeface="Calibri"/>
                <a:cs typeface="Calibri"/>
              </a:rPr>
              <a:t>. 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25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Credit Card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://itools-ioutils.fcac-acfc.gc.ca/STCV-OSVC/ccst-oscc-</a:t>
            </a:r>
            <a:r>
              <a:rPr lang="en-US" dirty="0" smtClean="0">
                <a:hlinkClick r:id="rId2"/>
              </a:rPr>
              <a:t>eng.aspx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positives of Credit Cards?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/>
                <a:cs typeface="Calibri"/>
              </a:rPr>
              <a:t>On one side, there are positives:</a:t>
            </a:r>
          </a:p>
          <a:p>
            <a:r>
              <a:rPr lang="en-US" sz="3200" dirty="0">
                <a:latin typeface="Calibri"/>
                <a:cs typeface="Calibri"/>
              </a:rPr>
              <a:t>They are convenient.</a:t>
            </a:r>
          </a:p>
          <a:p>
            <a:r>
              <a:rPr lang="en-US" sz="3200" dirty="0">
                <a:latin typeface="Calibri"/>
                <a:cs typeface="Calibri"/>
              </a:rPr>
              <a:t>It’s safer than carrying cash.</a:t>
            </a:r>
          </a:p>
          <a:p>
            <a:r>
              <a:rPr lang="en-US" sz="3200" dirty="0">
                <a:latin typeface="Calibri"/>
                <a:cs typeface="Calibri"/>
              </a:rPr>
              <a:t>You’re covered in an emergency.</a:t>
            </a:r>
          </a:p>
          <a:p>
            <a:r>
              <a:rPr lang="en-US" sz="3200" dirty="0">
                <a:latin typeface="Calibri"/>
                <a:cs typeface="Calibri"/>
              </a:rPr>
              <a:t>You have a record of all your purchases.</a:t>
            </a:r>
          </a:p>
          <a:p>
            <a:r>
              <a:rPr lang="en-US" sz="3200" dirty="0">
                <a:latin typeface="Calibri"/>
                <a:cs typeface="Calibri"/>
              </a:rPr>
              <a:t>If you pay off the balance every month, they help you </a:t>
            </a:r>
            <a:r>
              <a:rPr lang="en-US" sz="3200" b="1" dirty="0">
                <a:latin typeface="Calibri"/>
                <a:cs typeface="Calibri"/>
                <a:hlinkClick r:id="rId2"/>
              </a:rPr>
              <a:t>build a good credit score.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04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Credit Card Dangers?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They are </a:t>
            </a:r>
            <a:r>
              <a:rPr lang="en-US" sz="2800" i="1" dirty="0">
                <a:latin typeface="Calibri"/>
                <a:cs typeface="Calibri"/>
              </a:rPr>
              <a:t>too</a:t>
            </a:r>
            <a:r>
              <a:rPr lang="en-US" sz="2800" dirty="0">
                <a:latin typeface="Calibri"/>
                <a:cs typeface="Calibri"/>
              </a:rPr>
              <a:t> convenient.</a:t>
            </a:r>
          </a:p>
          <a:p>
            <a:r>
              <a:rPr lang="en-US" sz="2800" dirty="0">
                <a:latin typeface="Calibri"/>
                <a:cs typeface="Calibri"/>
              </a:rPr>
              <a:t>It’s hard to remember how much you spend until you receive a bill at the end of the month.</a:t>
            </a:r>
          </a:p>
          <a:p>
            <a:r>
              <a:rPr lang="en-US" sz="2800" dirty="0">
                <a:latin typeface="Calibri"/>
                <a:cs typeface="Calibri"/>
              </a:rPr>
              <a:t>They can damage your credit score if you don’t pay them off every month.</a:t>
            </a:r>
            <a:endParaRPr lang="en-US" sz="2800" dirty="0">
              <a:latin typeface="Calibri"/>
              <a:cs typeface="Calibri"/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latin typeface="Calibri"/>
                <a:cs typeface="Calibri"/>
                <a:hlinkClick r:id="rId2"/>
              </a:rPr>
              <a:t>http</a:t>
            </a:r>
            <a:r>
              <a:rPr lang="en-US" dirty="0">
                <a:latin typeface="Calibri"/>
                <a:cs typeface="Calibri"/>
                <a:hlinkClick r:id="rId2"/>
              </a:rPr>
              <a:t>://itools-ioutils.fcac-acfc.gc.ca/CCPC-CPCC/CCPC-CPCC-</a:t>
            </a:r>
            <a:r>
              <a:rPr lang="en-US" dirty="0" smtClean="0">
                <a:latin typeface="Calibri"/>
                <a:cs typeface="Calibri"/>
                <a:hlinkClick r:id="rId2"/>
              </a:rPr>
              <a:t>eng.aspx</a:t>
            </a:r>
            <a:r>
              <a:rPr lang="en-US" dirty="0" smtClean="0">
                <a:latin typeface="Calibri"/>
                <a:cs typeface="Calibri"/>
              </a:rPr>
              <a:t> 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How can we avoid these dangers?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14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1588</TotalTime>
  <Words>319</Words>
  <Application>Microsoft Macintosh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Credit cards</vt:lpstr>
      <vt:lpstr>What is a Credit Card?</vt:lpstr>
      <vt:lpstr>How does a Credit Card Work?</vt:lpstr>
      <vt:lpstr>Looking at Credit Card Options</vt:lpstr>
      <vt:lpstr>What are some positives of Credit Cards?</vt:lpstr>
      <vt:lpstr>What are some Credit Card Dangers?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</dc:title>
  <dc:creator>Mary Wauters</dc:creator>
  <cp:lastModifiedBy>Mary Wauters</cp:lastModifiedBy>
  <cp:revision>10</cp:revision>
  <dcterms:created xsi:type="dcterms:W3CDTF">2015-10-20T17:26:43Z</dcterms:created>
  <dcterms:modified xsi:type="dcterms:W3CDTF">2015-10-21T19:55:19Z</dcterms:modified>
</cp:coreProperties>
</file>