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5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October 28,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Wednesday, October 28,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October 28,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Wednesday, October 28,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October 28,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October 28,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October 28,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Wednesday, October 28,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October 28,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October 28,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October 28,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October 28,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hrrb-GEcWL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servicealberta.ca/561.cfm" TargetMode="External"/><Relationship Id="rId4" Type="http://schemas.openxmlformats.org/officeDocument/2006/relationships/hyperlink" Target="http://caa.ca/car_costs/" TargetMode="External"/><Relationship Id="rId5" Type="http://schemas.openxmlformats.org/officeDocument/2006/relationships/hyperlink" Target="http://www.caa.ca/wp-content/uploads/2012/06/CAA_Driving_Cost_English_2013_web.pdf" TargetMode="External"/><Relationship Id="rId1" Type="http://schemas.openxmlformats.org/officeDocument/2006/relationships/slideLayout" Target="../slideLayouts/slideLayout2.xml"/><Relationship Id="rId2" Type="http://schemas.openxmlformats.org/officeDocument/2006/relationships/hyperlink" Target="http://www.transportation.alberta.ca/2829.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ama.ab.ca/automotive/buying-a-used-car" TargetMode="External"/><Relationship Id="rId4" Type="http://schemas.openxmlformats.org/officeDocument/2006/relationships/hyperlink" Target="http://www.consumerinformation.ca/eic/site/032.nsf/eng/00630.html" TargetMode="External"/><Relationship Id="rId5" Type="http://schemas.openxmlformats.org/officeDocument/2006/relationships/hyperlink" Target="https://www.servicealberta.ca/pdf/mv/REG3126M.pdf" TargetMode="External"/><Relationship Id="rId1" Type="http://schemas.openxmlformats.org/officeDocument/2006/relationships/slideLayout" Target="../slideLayouts/slideLayout2.xml"/><Relationship Id="rId2" Type="http://schemas.openxmlformats.org/officeDocument/2006/relationships/hyperlink" Target="https://insurance.ama.ab.ca/AutoQuote/info.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bc.ca/on/auto/buying-auto-insurance/how-auto-insurance-premiums/how-cars-measure-u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bc.ca/en/need_more_info/glossary/A.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Buying a Used car</a:t>
            </a:r>
            <a:endParaRPr lang="en-US" dirty="0"/>
          </a:p>
        </p:txBody>
      </p:sp>
      <p:sp>
        <p:nvSpPr>
          <p:cNvPr id="3" name="Subtitle 2"/>
          <p:cNvSpPr>
            <a:spLocks noGrp="1"/>
          </p:cNvSpPr>
          <p:nvPr>
            <p:ph type="subTitle" idx="1"/>
          </p:nvPr>
        </p:nvSpPr>
        <p:spPr/>
        <p:txBody>
          <a:bodyPr/>
          <a:lstStyle/>
          <a:p>
            <a:r>
              <a:rPr lang="en-US" dirty="0" smtClean="0"/>
              <a:t>CALM 20 </a:t>
            </a:r>
            <a:endParaRPr lang="en-US" dirty="0"/>
          </a:p>
        </p:txBody>
      </p:sp>
    </p:spTree>
    <p:extLst>
      <p:ext uri="{BB962C8B-B14F-4D97-AF65-F5344CB8AC3E}">
        <p14:creationId xmlns:p14="http://schemas.microsoft.com/office/powerpoint/2010/main" val="648331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Registration</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Get </a:t>
            </a:r>
            <a:r>
              <a:rPr lang="en-US" dirty="0"/>
              <a:t>your bill of sale. A valid bill of sale must include the VIN number, seller's name and signature, buyer's name and signature, date, price and payment method, and witness signatures</a:t>
            </a:r>
            <a:r>
              <a:rPr lang="en-US" dirty="0" smtClean="0"/>
              <a:t>.</a:t>
            </a:r>
          </a:p>
          <a:p>
            <a:pPr marL="457200" indent="-457200">
              <a:buAutoNum type="arabicPeriod"/>
            </a:pPr>
            <a:endParaRPr lang="en-US" dirty="0"/>
          </a:p>
          <a:p>
            <a:pPr marL="457200" indent="-457200">
              <a:buFont typeface="+mj-lt"/>
              <a:buAutoNum type="arabicPeriod"/>
            </a:pPr>
            <a:r>
              <a:rPr lang="en-US" dirty="0" smtClean="0"/>
              <a:t> Get </a:t>
            </a:r>
            <a:r>
              <a:rPr lang="en-US" dirty="0"/>
              <a:t>your insurance. The pink slip from your insurance company must be in the same name you would like the car to be registered in. </a:t>
            </a: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Go </a:t>
            </a:r>
            <a:r>
              <a:rPr lang="en-US" dirty="0"/>
              <a:t>to the registry office with all of the above paperwork and some $</a:t>
            </a:r>
          </a:p>
        </p:txBody>
      </p:sp>
    </p:spTree>
    <p:extLst>
      <p:ext uri="{BB962C8B-B14F-4D97-AF65-F5344CB8AC3E}">
        <p14:creationId xmlns:p14="http://schemas.microsoft.com/office/powerpoint/2010/main" val="3213797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you are ready to buy your 1</a:t>
            </a:r>
            <a:r>
              <a:rPr lang="en-US" baseline="30000" dirty="0" smtClean="0"/>
              <a:t>st</a:t>
            </a:r>
            <a:r>
              <a:rPr lang="en-US" dirty="0" smtClean="0"/>
              <a:t> car?</a:t>
            </a:r>
            <a:endParaRPr lang="en-US" dirty="0"/>
          </a:p>
        </p:txBody>
      </p:sp>
      <p:sp>
        <p:nvSpPr>
          <p:cNvPr id="3" name="Content Placeholder 2"/>
          <p:cNvSpPr>
            <a:spLocks noGrp="1"/>
          </p:cNvSpPr>
          <p:nvPr>
            <p:ph idx="1"/>
          </p:nvPr>
        </p:nvSpPr>
        <p:spPr/>
        <p:txBody>
          <a:bodyPr>
            <a:normAutofit/>
          </a:bodyPr>
          <a:lstStyle/>
          <a:p>
            <a:endParaRPr lang="en-US" sz="4000" dirty="0" smtClean="0"/>
          </a:p>
          <a:p>
            <a:endParaRPr lang="en-US" sz="4000" dirty="0"/>
          </a:p>
          <a:p>
            <a:r>
              <a:rPr lang="en-US" sz="4000" dirty="0" smtClean="0">
                <a:latin typeface="+mj-lt"/>
              </a:rPr>
              <a:t>What matters to you in a vehicle?</a:t>
            </a:r>
          </a:p>
          <a:p>
            <a:r>
              <a:rPr lang="en-US" sz="4000" dirty="0">
                <a:latin typeface="+mj-lt"/>
                <a:hlinkClick r:id="rId2"/>
              </a:rPr>
              <a:t>http://youtu.be/hrrb-</a:t>
            </a:r>
            <a:r>
              <a:rPr lang="en-US" sz="4000" dirty="0" smtClean="0">
                <a:latin typeface="+mj-lt"/>
                <a:hlinkClick r:id="rId2"/>
              </a:rPr>
              <a:t>GEcWLY</a:t>
            </a:r>
            <a:r>
              <a:rPr lang="en-US" sz="4000" dirty="0" smtClean="0">
                <a:latin typeface="+mj-lt"/>
              </a:rPr>
              <a:t> </a:t>
            </a:r>
            <a:endParaRPr lang="en-US" sz="4000" dirty="0">
              <a:latin typeface="+mj-lt"/>
            </a:endParaRPr>
          </a:p>
        </p:txBody>
      </p:sp>
    </p:spTree>
    <p:extLst>
      <p:ext uri="{BB962C8B-B14F-4D97-AF65-F5344CB8AC3E}">
        <p14:creationId xmlns:p14="http://schemas.microsoft.com/office/powerpoint/2010/main" val="38524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a:t>
            </a:r>
            <a:endParaRPr lang="en-US" dirty="0"/>
          </a:p>
        </p:txBody>
      </p:sp>
      <p:sp>
        <p:nvSpPr>
          <p:cNvPr id="3" name="Content Placeholder 2"/>
          <p:cNvSpPr>
            <a:spLocks noGrp="1"/>
          </p:cNvSpPr>
          <p:nvPr>
            <p:ph idx="1"/>
          </p:nvPr>
        </p:nvSpPr>
        <p:spPr/>
        <p:txBody>
          <a:bodyPr>
            <a:normAutofit lnSpcReduction="10000"/>
          </a:bodyPr>
          <a:lstStyle/>
          <a:p>
            <a:r>
              <a:rPr lang="en-US" dirty="0"/>
              <a:t>Alberta </a:t>
            </a:r>
            <a:r>
              <a:rPr lang="en-US" dirty="0" smtClean="0"/>
              <a:t>Transportation</a:t>
            </a:r>
            <a:endParaRPr lang="en-US" dirty="0" smtClean="0">
              <a:hlinkClick r:id="rId2"/>
            </a:endParaRPr>
          </a:p>
          <a:p>
            <a:r>
              <a:rPr lang="en-US" dirty="0" smtClean="0">
                <a:hlinkClick r:id="rId2"/>
              </a:rPr>
              <a:t>http</a:t>
            </a:r>
            <a:r>
              <a:rPr lang="en-US" dirty="0">
                <a:hlinkClick r:id="rId2"/>
              </a:rPr>
              <a:t>://www.transportation.alberta.ca/2829.</a:t>
            </a:r>
            <a:r>
              <a:rPr lang="en-US" dirty="0" smtClean="0">
                <a:hlinkClick r:id="rId2"/>
              </a:rPr>
              <a:t>html</a:t>
            </a:r>
            <a:endParaRPr lang="en-US" dirty="0"/>
          </a:p>
          <a:p>
            <a:endParaRPr lang="en-US" dirty="0" smtClean="0"/>
          </a:p>
          <a:p>
            <a:r>
              <a:rPr lang="en-US" dirty="0" smtClean="0"/>
              <a:t>In the Drivers Seat</a:t>
            </a:r>
          </a:p>
          <a:p>
            <a:r>
              <a:rPr lang="en-US" dirty="0">
                <a:hlinkClick r:id="rId3"/>
              </a:rPr>
              <a:t>https://www.servicealberta.ca/561.</a:t>
            </a:r>
            <a:r>
              <a:rPr lang="en-US" dirty="0" smtClean="0">
                <a:hlinkClick r:id="rId3"/>
              </a:rPr>
              <a:t>cfm</a:t>
            </a:r>
            <a:r>
              <a:rPr lang="en-US" dirty="0" smtClean="0"/>
              <a:t> </a:t>
            </a:r>
          </a:p>
          <a:p>
            <a:endParaRPr lang="en-US" dirty="0" smtClean="0"/>
          </a:p>
          <a:p>
            <a:r>
              <a:rPr lang="en-US" dirty="0" smtClean="0"/>
              <a:t>CAA Driving Costs Calculator</a:t>
            </a:r>
          </a:p>
          <a:p>
            <a:r>
              <a:rPr lang="en-US" dirty="0">
                <a:hlinkClick r:id="rId4"/>
              </a:rPr>
              <a:t>http://caa.ca/car_costs</a:t>
            </a:r>
            <a:r>
              <a:rPr lang="en-US" dirty="0" smtClean="0">
                <a:hlinkClick r:id="rId4"/>
              </a:rPr>
              <a:t>/</a:t>
            </a:r>
            <a:r>
              <a:rPr lang="en-US" dirty="0" smtClean="0"/>
              <a:t> </a:t>
            </a:r>
          </a:p>
          <a:p>
            <a:endParaRPr lang="en-US" dirty="0" smtClean="0"/>
          </a:p>
          <a:p>
            <a:r>
              <a:rPr lang="en-US" dirty="0" smtClean="0"/>
              <a:t>CAA Driving Costs </a:t>
            </a:r>
          </a:p>
          <a:p>
            <a:r>
              <a:rPr lang="en-US" dirty="0">
                <a:hlinkClick r:id="rId5"/>
              </a:rPr>
              <a:t>http://www.caa.ca/wp-content/uploads/2012/06/</a:t>
            </a:r>
            <a:r>
              <a:rPr lang="en-US" dirty="0" smtClean="0">
                <a:hlinkClick r:id="rId5"/>
              </a:rPr>
              <a:t>CAA_Driving_Cost_English_2013_web.pdf</a:t>
            </a:r>
            <a:r>
              <a:rPr lang="en-US" dirty="0" smtClean="0"/>
              <a:t> </a:t>
            </a:r>
          </a:p>
        </p:txBody>
      </p:sp>
    </p:spTree>
    <p:extLst>
      <p:ext uri="{BB962C8B-B14F-4D97-AF65-F5344CB8AC3E}">
        <p14:creationId xmlns:p14="http://schemas.microsoft.com/office/powerpoint/2010/main" val="734996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a:t>
            </a:r>
            <a:endParaRPr lang="en-US" dirty="0"/>
          </a:p>
        </p:txBody>
      </p:sp>
      <p:sp>
        <p:nvSpPr>
          <p:cNvPr id="3" name="Content Placeholder 2"/>
          <p:cNvSpPr>
            <a:spLocks noGrp="1"/>
          </p:cNvSpPr>
          <p:nvPr>
            <p:ph idx="1"/>
          </p:nvPr>
        </p:nvSpPr>
        <p:spPr/>
        <p:txBody>
          <a:bodyPr>
            <a:normAutofit lnSpcReduction="10000"/>
          </a:bodyPr>
          <a:lstStyle/>
          <a:p>
            <a:r>
              <a:rPr lang="en-US" dirty="0" smtClean="0"/>
              <a:t>AMA </a:t>
            </a:r>
            <a:r>
              <a:rPr lang="en-US" dirty="0"/>
              <a:t>Insurance Quotes: </a:t>
            </a:r>
            <a:r>
              <a:rPr lang="en-US" dirty="0">
                <a:hlinkClick r:id="rId2"/>
              </a:rPr>
              <a:t>https://insurance.ama.ab.ca/AutoQuote/</a:t>
            </a:r>
            <a:r>
              <a:rPr lang="en-US" dirty="0" smtClean="0">
                <a:hlinkClick r:id="rId2"/>
              </a:rPr>
              <a:t>info.aspx</a:t>
            </a:r>
          </a:p>
          <a:p>
            <a:endParaRPr lang="en-US" dirty="0">
              <a:hlinkClick r:id="rId2"/>
            </a:endParaRPr>
          </a:p>
          <a:p>
            <a:r>
              <a:rPr lang="en-US" dirty="0"/>
              <a:t>AMA Tips for Buying a Used Car: </a:t>
            </a:r>
            <a:r>
              <a:rPr lang="en-US" dirty="0">
                <a:hlinkClick r:id="rId3"/>
              </a:rPr>
              <a:t>http://www.ama.ab.ca/automotive/buying-a-used-</a:t>
            </a:r>
            <a:r>
              <a:rPr lang="en-US" dirty="0" smtClean="0">
                <a:hlinkClick r:id="rId3"/>
              </a:rPr>
              <a:t>car</a:t>
            </a:r>
          </a:p>
          <a:p>
            <a:endParaRPr lang="en-US" dirty="0">
              <a:hlinkClick r:id="rId3"/>
            </a:endParaRPr>
          </a:p>
          <a:p>
            <a:r>
              <a:rPr lang="en-US" dirty="0"/>
              <a:t>Consumer Information: </a:t>
            </a:r>
            <a:r>
              <a:rPr lang="en-US" dirty="0">
                <a:hlinkClick r:id="rId4"/>
              </a:rPr>
              <a:t>http://www.consumerinformation.ca/eic/site/032.nsf/eng/00630.</a:t>
            </a:r>
            <a:r>
              <a:rPr lang="en-US" dirty="0" smtClean="0">
                <a:hlinkClick r:id="rId4"/>
              </a:rPr>
              <a:t>html</a:t>
            </a:r>
          </a:p>
          <a:p>
            <a:pPr marL="0" indent="0">
              <a:buNone/>
            </a:pPr>
            <a:endParaRPr lang="en-US" dirty="0">
              <a:hlinkClick r:id="rId4"/>
            </a:endParaRPr>
          </a:p>
          <a:p>
            <a:r>
              <a:rPr lang="en-US" dirty="0" smtClean="0"/>
              <a:t>Bill of Sale</a:t>
            </a:r>
          </a:p>
          <a:p>
            <a:r>
              <a:rPr lang="en-US" dirty="0">
                <a:hlinkClick r:id="rId5"/>
              </a:rPr>
              <a:t>https://www.servicealberta.ca/pdf/mv/</a:t>
            </a:r>
            <a:r>
              <a:rPr lang="en-US" dirty="0" smtClean="0">
                <a:hlinkClick r:id="rId5"/>
              </a:rPr>
              <a:t>REG3126M.pdf</a:t>
            </a:r>
            <a:r>
              <a:rPr lang="en-US" dirty="0" smtClean="0"/>
              <a:t> </a:t>
            </a:r>
          </a:p>
          <a:p>
            <a:endParaRPr lang="en-US" dirty="0"/>
          </a:p>
          <a:p>
            <a:endParaRPr lang="en-US" dirty="0"/>
          </a:p>
        </p:txBody>
      </p:sp>
    </p:spTree>
    <p:extLst>
      <p:ext uri="{BB962C8B-B14F-4D97-AF65-F5344CB8AC3E}">
        <p14:creationId xmlns:p14="http://schemas.microsoft.com/office/powerpoint/2010/main" val="313658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a:t>
            </a:r>
            <a:endParaRPr lang="en-US" dirty="0"/>
          </a:p>
        </p:txBody>
      </p:sp>
      <p:sp>
        <p:nvSpPr>
          <p:cNvPr id="3" name="Content Placeholder 2"/>
          <p:cNvSpPr>
            <a:spLocks noGrp="1"/>
          </p:cNvSpPr>
          <p:nvPr>
            <p:ph idx="1"/>
          </p:nvPr>
        </p:nvSpPr>
        <p:spPr/>
        <p:txBody>
          <a:bodyPr>
            <a:normAutofit/>
          </a:bodyPr>
          <a:lstStyle/>
          <a:p>
            <a:r>
              <a:rPr lang="en-US" dirty="0" smtClean="0"/>
              <a:t>Whenever </a:t>
            </a:r>
            <a:r>
              <a:rPr lang="en-US" dirty="0"/>
              <a:t>you get behind the wheel of a car, it is possible that you may cause damage to other people’s property, or injure – or even kill- yourself, other drivers, passengers or pedestrians. </a:t>
            </a:r>
          </a:p>
          <a:p>
            <a:endParaRPr lang="en-US" b="1" dirty="0" smtClean="0"/>
          </a:p>
          <a:p>
            <a:r>
              <a:rPr lang="en-US" b="1" dirty="0" smtClean="0"/>
              <a:t>Mandatory </a:t>
            </a:r>
            <a:r>
              <a:rPr lang="en-US" b="1" dirty="0"/>
              <a:t>Insurance Coverage: </a:t>
            </a:r>
            <a:r>
              <a:rPr lang="en-US" dirty="0"/>
              <a:t>Most people don’t have the money to pay for the losses (property damage. Injury, death) they might cause while driving, so governments require vehicle owners to carry a certain amount of insurance to cover any losses they might cause others to suffer (Liability)</a:t>
            </a:r>
            <a:r>
              <a:rPr lang="en-US" dirty="0" smtClean="0"/>
              <a:t>.</a:t>
            </a:r>
            <a:endParaRPr lang="en-US" dirty="0"/>
          </a:p>
        </p:txBody>
      </p:sp>
    </p:spTree>
    <p:extLst>
      <p:ext uri="{BB962C8B-B14F-4D97-AF65-F5344CB8AC3E}">
        <p14:creationId xmlns:p14="http://schemas.microsoft.com/office/powerpoint/2010/main" val="29393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Optional </a:t>
            </a:r>
            <a:r>
              <a:rPr lang="en-US" b="1" dirty="0"/>
              <a:t>Insurance Coverage: </a:t>
            </a:r>
            <a:r>
              <a:rPr lang="en-US" dirty="0"/>
              <a:t>You can also voluntarily purchase additional insurance for your car, including: coverage for damage to your car (collision) or protection against theft, vandalism, and other perils (comprehensive). </a:t>
            </a:r>
          </a:p>
          <a:p>
            <a:endParaRPr lang="en-US" dirty="0" smtClean="0"/>
          </a:p>
          <a:p>
            <a:r>
              <a:rPr lang="en-US" dirty="0" smtClean="0"/>
              <a:t>Information </a:t>
            </a:r>
            <a:r>
              <a:rPr lang="en-US" dirty="0"/>
              <a:t>Link: </a:t>
            </a:r>
            <a:endParaRPr lang="en-US" dirty="0" smtClean="0"/>
          </a:p>
          <a:p>
            <a:r>
              <a:rPr lang="en-US" dirty="0">
                <a:hlinkClick r:id="rId2"/>
              </a:rPr>
              <a:t>http://www.ibc.ca/on/auto/buying-auto-insurance/how-auto-insurance-premiums/how-cars-measure-</a:t>
            </a:r>
            <a:r>
              <a:rPr lang="en-US" dirty="0" smtClean="0">
                <a:hlinkClick r:id="rId2"/>
              </a:rPr>
              <a:t>up</a:t>
            </a:r>
            <a:r>
              <a:rPr lang="en-US" dirty="0" smtClean="0"/>
              <a:t> </a:t>
            </a:r>
          </a:p>
          <a:p>
            <a:endParaRPr lang="en-US" dirty="0"/>
          </a:p>
        </p:txBody>
      </p:sp>
    </p:spTree>
    <p:extLst>
      <p:ext uri="{BB962C8B-B14F-4D97-AF65-F5344CB8AC3E}">
        <p14:creationId xmlns:p14="http://schemas.microsoft.com/office/powerpoint/2010/main" val="303795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Insurance is calculated</a:t>
            </a:r>
            <a:endParaRPr lang="en-US" dirty="0"/>
          </a:p>
        </p:txBody>
      </p:sp>
      <p:sp>
        <p:nvSpPr>
          <p:cNvPr id="3" name="Content Placeholder 2"/>
          <p:cNvSpPr>
            <a:spLocks noGrp="1"/>
          </p:cNvSpPr>
          <p:nvPr>
            <p:ph idx="1"/>
          </p:nvPr>
        </p:nvSpPr>
        <p:spPr/>
        <p:txBody>
          <a:bodyPr>
            <a:normAutofit/>
          </a:bodyPr>
          <a:lstStyle/>
          <a:p>
            <a:r>
              <a:rPr lang="en-US" sz="3600" dirty="0"/>
              <a:t>The vehicle’s make, model and production year</a:t>
            </a:r>
          </a:p>
          <a:p>
            <a:r>
              <a:rPr lang="en-US" sz="3600" dirty="0"/>
              <a:t>The driving records of the individuals who may drive the vehicle </a:t>
            </a:r>
          </a:p>
          <a:p>
            <a:r>
              <a:rPr lang="en-US" sz="3600" dirty="0"/>
              <a:t>Where you live </a:t>
            </a:r>
          </a:p>
        </p:txBody>
      </p:sp>
    </p:spTree>
    <p:extLst>
      <p:ext uri="{BB962C8B-B14F-4D97-AF65-F5344CB8AC3E}">
        <p14:creationId xmlns:p14="http://schemas.microsoft.com/office/powerpoint/2010/main" val="1121503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Terms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Premium:</a:t>
            </a:r>
            <a:r>
              <a:rPr lang="en-US" dirty="0"/>
              <a:t> An insurance premium is the money the policy holder pays to the insurer for financial protection against specific risks for a specific time-span. </a:t>
            </a:r>
          </a:p>
          <a:p>
            <a:r>
              <a:rPr lang="en-US" b="1" dirty="0"/>
              <a:t>Deductible:</a:t>
            </a:r>
            <a:r>
              <a:rPr lang="en-US" dirty="0"/>
              <a:t> An agreed specified sum to be deducted from the amount of loss and paid by the policy holder.</a:t>
            </a:r>
          </a:p>
          <a:p>
            <a:r>
              <a:rPr lang="en-US" b="1" dirty="0"/>
              <a:t>Liability:</a:t>
            </a:r>
            <a:r>
              <a:rPr lang="en-US" dirty="0"/>
              <a:t> This is a legally enforceable obligation. Liability insurance pays for the damages or losses suffered by others for which the insured person is legally responsible.</a:t>
            </a:r>
          </a:p>
          <a:p>
            <a:r>
              <a:rPr lang="en-US" b="1" dirty="0"/>
              <a:t>Collision Insurance:</a:t>
            </a:r>
            <a:r>
              <a:rPr lang="en-US" dirty="0"/>
              <a:t> An optional type of automobile insurance coverage that pays for the cost of repairing the insured vehicle if it is damaged in a collision or upset. </a:t>
            </a:r>
          </a:p>
          <a:p>
            <a:r>
              <a:rPr lang="en-US" b="1" dirty="0"/>
              <a:t>Comprehensive Insurance:</a:t>
            </a:r>
            <a:r>
              <a:rPr lang="en-US" dirty="0"/>
              <a:t> An item of coverage in an Automobile Physical Damage policy insuring against loss or damage resulting from numerous miscellaneous causes such as fire, theft, windstorm, flood, vandalism, etc., but normally not including loss by collision or upset.</a:t>
            </a:r>
          </a:p>
        </p:txBody>
      </p:sp>
    </p:spTree>
    <p:extLst>
      <p:ext uri="{BB962C8B-B14F-4D97-AF65-F5344CB8AC3E}">
        <p14:creationId xmlns:p14="http://schemas.microsoft.com/office/powerpoint/2010/main" val="1537881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Terms</a:t>
            </a:r>
            <a:endParaRPr lang="en-US" dirty="0"/>
          </a:p>
        </p:txBody>
      </p:sp>
      <p:sp>
        <p:nvSpPr>
          <p:cNvPr id="3" name="Content Placeholder 2"/>
          <p:cNvSpPr>
            <a:spLocks noGrp="1"/>
          </p:cNvSpPr>
          <p:nvPr>
            <p:ph idx="1"/>
          </p:nvPr>
        </p:nvSpPr>
        <p:spPr/>
        <p:txBody>
          <a:bodyPr/>
          <a:lstStyle/>
          <a:p>
            <a:r>
              <a:rPr lang="en-US" dirty="0"/>
              <a:t>For a complete list of insurance terms refer to: </a:t>
            </a:r>
            <a:r>
              <a:rPr lang="en-US" dirty="0">
                <a:hlinkClick r:id="rId2"/>
              </a:rPr>
              <a:t>http://www.ibc.ca/en/need_more_info/glossary/</a:t>
            </a:r>
            <a:r>
              <a:rPr lang="en-US" dirty="0" smtClean="0">
                <a:hlinkClick r:id="rId2"/>
              </a:rPr>
              <a:t>A.asp</a:t>
            </a:r>
            <a:r>
              <a:rPr lang="en-US" dirty="0" smtClean="0"/>
              <a:t> </a:t>
            </a:r>
          </a:p>
          <a:p>
            <a:endParaRPr lang="en-US" dirty="0"/>
          </a:p>
        </p:txBody>
      </p:sp>
    </p:spTree>
    <p:extLst>
      <p:ext uri="{BB962C8B-B14F-4D97-AF65-F5344CB8AC3E}">
        <p14:creationId xmlns:p14="http://schemas.microsoft.com/office/powerpoint/2010/main" val="871552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87</TotalTime>
  <Words>249</Words>
  <Application>Microsoft Macintosh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Buying a Used car</vt:lpstr>
      <vt:lpstr>So you are ready to buy your 1st car?</vt:lpstr>
      <vt:lpstr>Links </vt:lpstr>
      <vt:lpstr>Links </vt:lpstr>
      <vt:lpstr>Insurance</vt:lpstr>
      <vt:lpstr>PowerPoint Presentation</vt:lpstr>
      <vt:lpstr>How Insurance is calculated</vt:lpstr>
      <vt:lpstr>Insurance Terms</vt:lpstr>
      <vt:lpstr>Insurance Terms</vt:lpstr>
      <vt:lpstr>Registration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Buying a Used car</dc:title>
  <dc:creator>Mary Wauters</dc:creator>
  <cp:lastModifiedBy>Mary Wauters</cp:lastModifiedBy>
  <cp:revision>13</cp:revision>
  <dcterms:created xsi:type="dcterms:W3CDTF">2015-04-15T20:37:48Z</dcterms:created>
  <dcterms:modified xsi:type="dcterms:W3CDTF">2015-10-28T17:02:26Z</dcterms:modified>
</cp:coreProperties>
</file>