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0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April 1,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April 1,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cac-acfc.gc.ca/Eng/Pages/home-accueil.asp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dcanadatrust.com/products-services/banking/index-banking.jsp" TargetMode="External"/><Relationship Id="rId4" Type="http://schemas.openxmlformats.org/officeDocument/2006/relationships/hyperlink" Target="https://www.cibc.com/ca/personal.html" TargetMode="External"/><Relationship Id="rId5" Type="http://schemas.openxmlformats.org/officeDocument/2006/relationships/hyperlink" Target="http://www.scotiabank.com/gls/en/index.html%23about" TargetMode="External"/><Relationship Id="rId6" Type="http://schemas.openxmlformats.org/officeDocument/2006/relationships/hyperlink" Target="http://www.rbcroyalbank.com/personal.html" TargetMode="External"/><Relationship Id="rId7" Type="http://schemas.openxmlformats.org/officeDocument/2006/relationships/hyperlink" Target="http://www.atb.com/Pages/default.aspx" TargetMode="External"/><Relationship Id="rId8" Type="http://schemas.openxmlformats.org/officeDocument/2006/relationships/hyperlink" Target="http://www.bmo.com/home" TargetMode="External"/><Relationship Id="rId9" Type="http://schemas.openxmlformats.org/officeDocument/2006/relationships/hyperlink" Target="http://www.pcfinancial.ca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cac-acfc.gc.ca/eng/resources/toolCalculator/banking/bankingPackage/BanStep1-eng.as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tu2AxAp1sl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latin typeface="Calibri"/>
                <a:cs typeface="Calibri"/>
              </a:rPr>
              <a:t>Paycheques and bank accounts</a:t>
            </a:r>
            <a:endParaRPr lang="en-US" sz="7200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CALM 20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6158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alibri"/>
                <a:cs typeface="Calibri"/>
              </a:rPr>
              <a:t>WebQuest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bri"/>
                <a:cs typeface="Calibri"/>
              </a:rPr>
              <a:t>Financial Consumer Agency of Canada</a:t>
            </a:r>
          </a:p>
          <a:p>
            <a:r>
              <a:rPr lang="en-US" sz="3200" dirty="0" smtClean="0">
                <a:latin typeface="Calibri"/>
                <a:cs typeface="Calibri"/>
                <a:hlinkClick r:id="rId2"/>
              </a:rPr>
              <a:t>http</a:t>
            </a:r>
            <a:r>
              <a:rPr lang="en-US" sz="3200" dirty="0">
                <a:latin typeface="Calibri"/>
                <a:cs typeface="Calibri"/>
                <a:hlinkClick r:id="rId2"/>
              </a:rPr>
              <a:t>://www.fcac-acfc.gc.ca/Eng/Pages/home-</a:t>
            </a:r>
            <a:r>
              <a:rPr lang="en-US" sz="3200" dirty="0" smtClean="0">
                <a:latin typeface="Calibri"/>
                <a:cs typeface="Calibri"/>
                <a:hlinkClick r:id="rId2"/>
              </a:rPr>
              <a:t>accueil.aspx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</a:p>
          <a:p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13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Websites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alibri"/>
                <a:cs typeface="Calibri"/>
              </a:rPr>
              <a:t>Account Selector Tool: </a:t>
            </a:r>
            <a:r>
              <a:rPr lang="en-US" dirty="0">
                <a:latin typeface="Calibri"/>
                <a:cs typeface="Calibri"/>
                <a:hlinkClick r:id="rId2"/>
              </a:rPr>
              <a:t>http://www.fcac-acfc.gc.ca/eng/resources/toolCalculator/banking/bankingPackage/BanStep1-eng.asp</a:t>
            </a:r>
          </a:p>
          <a:p>
            <a:r>
              <a:rPr lang="en-US" dirty="0">
                <a:latin typeface="Calibri"/>
                <a:cs typeface="Calibri"/>
              </a:rPr>
              <a:t>TD Bank: </a:t>
            </a:r>
            <a:r>
              <a:rPr lang="en-US" dirty="0">
                <a:latin typeface="Calibri"/>
                <a:cs typeface="Calibri"/>
                <a:hlinkClick r:id="rId3"/>
              </a:rPr>
              <a:t>http://www.tdcanadatrust.com/products-services/banking/index-banking.jsp</a:t>
            </a:r>
          </a:p>
          <a:p>
            <a:r>
              <a:rPr lang="en-US" dirty="0">
                <a:latin typeface="Calibri"/>
                <a:cs typeface="Calibri"/>
              </a:rPr>
              <a:t>CIBC: </a:t>
            </a:r>
            <a:r>
              <a:rPr lang="en-US" dirty="0">
                <a:latin typeface="Calibri"/>
                <a:cs typeface="Calibri"/>
                <a:hlinkClick r:id="rId4"/>
              </a:rPr>
              <a:t>https://www.cibc.com/ca/personal.html</a:t>
            </a:r>
          </a:p>
          <a:p>
            <a:r>
              <a:rPr lang="en-US" dirty="0">
                <a:latin typeface="Calibri"/>
                <a:cs typeface="Calibri"/>
              </a:rPr>
              <a:t>Scotia Bank: </a:t>
            </a:r>
            <a:r>
              <a:rPr lang="en-US" dirty="0">
                <a:latin typeface="Calibri"/>
                <a:cs typeface="Calibri"/>
                <a:hlinkClick r:id="rId5"/>
              </a:rPr>
              <a:t>http://www.scotiabank.com/gls/en/index.html#about</a:t>
            </a:r>
          </a:p>
          <a:p>
            <a:r>
              <a:rPr lang="en-US" dirty="0">
                <a:latin typeface="Calibri"/>
                <a:cs typeface="Calibri"/>
              </a:rPr>
              <a:t>Royal Bank of Canada: </a:t>
            </a:r>
            <a:r>
              <a:rPr lang="en-US" dirty="0">
                <a:latin typeface="Calibri"/>
                <a:cs typeface="Calibri"/>
                <a:hlinkClick r:id="rId6"/>
              </a:rPr>
              <a:t>http://www.rbcroyalbank.com/personal.html</a:t>
            </a:r>
          </a:p>
          <a:p>
            <a:r>
              <a:rPr lang="en-US" dirty="0">
                <a:latin typeface="Calibri"/>
                <a:cs typeface="Calibri"/>
              </a:rPr>
              <a:t>Alberta Treasury Branch: </a:t>
            </a:r>
            <a:r>
              <a:rPr lang="en-US" dirty="0">
                <a:latin typeface="Calibri"/>
                <a:cs typeface="Calibri"/>
                <a:hlinkClick r:id="rId7"/>
              </a:rPr>
              <a:t>http://www.atb.com/Pages/default.aspx</a:t>
            </a:r>
          </a:p>
          <a:p>
            <a:r>
              <a:rPr lang="en-US" dirty="0">
                <a:latin typeface="Calibri"/>
                <a:cs typeface="Calibri"/>
              </a:rPr>
              <a:t>Bank of </a:t>
            </a:r>
            <a:r>
              <a:rPr lang="en-US" dirty="0" smtClean="0">
                <a:latin typeface="Calibri"/>
                <a:cs typeface="Calibri"/>
              </a:rPr>
              <a:t>Montreal: </a:t>
            </a:r>
            <a:r>
              <a:rPr lang="en-US" dirty="0">
                <a:latin typeface="Calibri"/>
                <a:cs typeface="Calibri"/>
                <a:hlinkClick r:id="rId8"/>
              </a:rPr>
              <a:t>http://www.bmo.com/</a:t>
            </a:r>
            <a:r>
              <a:rPr lang="en-US" dirty="0" smtClean="0">
                <a:latin typeface="Calibri"/>
                <a:cs typeface="Calibri"/>
                <a:hlinkClick r:id="rId8"/>
              </a:rPr>
              <a:t>home</a:t>
            </a:r>
            <a:r>
              <a:rPr lang="en-US" dirty="0">
                <a:latin typeface="Calibri"/>
                <a:cs typeface="Calibri"/>
                <a:hlinkClick r:id="rId8"/>
              </a:rPr>
              <a:t> 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President’s Choice Financial: </a:t>
            </a:r>
            <a:r>
              <a:rPr lang="en-US" dirty="0" smtClean="0">
                <a:latin typeface="Calibri"/>
                <a:cs typeface="Calibri"/>
                <a:hlinkClick r:id="rId9"/>
              </a:rPr>
              <a:t>http</a:t>
            </a:r>
            <a:r>
              <a:rPr lang="en-US" dirty="0">
                <a:latin typeface="Calibri"/>
                <a:cs typeface="Calibri"/>
                <a:hlinkClick r:id="rId9"/>
              </a:rPr>
              <a:t>://www.pcfinancial.ca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2815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How to Save Money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After paying expenses, set some income aside. </a:t>
            </a:r>
          </a:p>
          <a:p>
            <a:r>
              <a:rPr lang="en-US" sz="3200" dirty="0" smtClean="0">
                <a:latin typeface="Calibri"/>
                <a:cs typeface="Calibri"/>
              </a:rPr>
              <a:t>Saving Is Necessary! Unexpected events…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99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Step One: Reduce Expenses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>
              <a:latin typeface="Calibri"/>
              <a:cs typeface="Calibri"/>
            </a:endParaRPr>
          </a:p>
          <a:p>
            <a:r>
              <a:rPr lang="en-US" sz="3600" dirty="0" smtClean="0">
                <a:latin typeface="Calibri"/>
                <a:cs typeface="Calibri"/>
              </a:rPr>
              <a:t>Spend less on unnecessary items</a:t>
            </a:r>
          </a:p>
          <a:p>
            <a:r>
              <a:rPr lang="en-US" sz="3600" dirty="0" smtClean="0">
                <a:latin typeface="Calibri"/>
                <a:cs typeface="Calibri"/>
              </a:rPr>
              <a:t>Variable expenses (ex. Do you really need a new hoodie right now?)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5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Step Two: Make Saving a Habit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Take a small % from every </a:t>
            </a:r>
            <a:r>
              <a:rPr lang="en-US" sz="3200" dirty="0" err="1" smtClean="0">
                <a:latin typeface="Calibri"/>
                <a:cs typeface="Calibri"/>
              </a:rPr>
              <a:t>paycheque</a:t>
            </a:r>
            <a:r>
              <a:rPr lang="en-US" sz="3200" dirty="0" smtClean="0">
                <a:latin typeface="Calibri"/>
                <a:cs typeface="Calibri"/>
              </a:rPr>
              <a:t>, and save it</a:t>
            </a:r>
          </a:p>
          <a:p>
            <a:r>
              <a:rPr lang="en-US" sz="3200" dirty="0" smtClean="0">
                <a:latin typeface="Calibri"/>
                <a:cs typeface="Calibri"/>
              </a:rPr>
              <a:t>10% of your Income Is a good place to start</a:t>
            </a:r>
          </a:p>
          <a:p>
            <a:r>
              <a:rPr lang="en-US" sz="3200" dirty="0" smtClean="0">
                <a:latin typeface="Calibri"/>
                <a:cs typeface="Calibri"/>
              </a:rPr>
              <a:t>Automatic transfers to savings- Ask the Bank</a:t>
            </a:r>
          </a:p>
          <a:p>
            <a:r>
              <a:rPr lang="en-US" sz="3200" dirty="0" smtClean="0">
                <a:latin typeface="Calibri"/>
                <a:cs typeface="Calibri"/>
              </a:rPr>
              <a:t>Adds Up!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7039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27024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libri"/>
                <a:cs typeface="Calibri"/>
              </a:rPr>
              <a:t>Step Three: Get your Money working for you!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646"/>
            <a:ext cx="8229600" cy="467335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Savings Account (interest)</a:t>
            </a:r>
          </a:p>
          <a:p>
            <a:r>
              <a:rPr lang="en-US" sz="3200" dirty="0" smtClean="0">
                <a:latin typeface="Calibri"/>
                <a:cs typeface="Calibri"/>
              </a:rPr>
              <a:t>The amount of interest usually depends on an annual percentage rate attached to your account, as well as the “principle” (which is the initial amount deposited</a:t>
            </a:r>
          </a:p>
          <a:p>
            <a:r>
              <a:rPr lang="en-US" sz="3200" dirty="0" smtClean="0">
                <a:latin typeface="Calibri"/>
                <a:cs typeface="Calibri"/>
              </a:rPr>
              <a:t>Leave savings untouched for as long as possible- You earn more interest!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819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libri"/>
                <a:cs typeface="Calibri"/>
              </a:rPr>
              <a:t>25 Ways to Cut Your Spending and Save!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http://youtu.be/</a:t>
            </a:r>
            <a:r>
              <a:rPr lang="en-US" dirty="0" smtClean="0">
                <a:hlinkClick r:id="rId2"/>
              </a:rPr>
              <a:t>tu2AxAp1sl0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sz="3200" dirty="0" smtClean="0">
                <a:latin typeface="Calibri"/>
                <a:cs typeface="Calibri"/>
              </a:rPr>
              <a:t>Other ways to Save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Mason Jar/ Piggy Bank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Direct Transfers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Budget!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Ideas?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30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alibri"/>
                <a:cs typeface="Calibri"/>
              </a:rPr>
              <a:t>Exit Slip</a:t>
            </a:r>
            <a:endParaRPr lang="en-US" sz="48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4000" smtClean="0">
                <a:latin typeface="Calibri"/>
                <a:cs typeface="Calibri"/>
              </a:rPr>
              <a:t>What </a:t>
            </a:r>
            <a:r>
              <a:rPr lang="en-US" sz="4000" b="1" dirty="0" smtClean="0">
                <a:latin typeface="Calibri"/>
                <a:cs typeface="Calibri"/>
              </a:rPr>
              <a:t>Saving Technique </a:t>
            </a:r>
            <a:r>
              <a:rPr lang="en-US" sz="4000" dirty="0" smtClean="0">
                <a:latin typeface="Calibri"/>
                <a:cs typeface="Calibri"/>
              </a:rPr>
              <a:t>will you use and why? </a:t>
            </a:r>
            <a:endParaRPr lang="en-US"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213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alibri"/>
                <a:cs typeface="Calibri"/>
              </a:rPr>
              <a:t>Paycheques, definitions to know…</a:t>
            </a:r>
            <a:endParaRPr lang="en-US" sz="4400" b="1" dirty="0">
              <a:latin typeface="Calibri"/>
              <a:cs typeface="Calibri"/>
            </a:endParaRPr>
          </a:p>
        </p:txBody>
      </p:sp>
      <p:pic>
        <p:nvPicPr>
          <p:cNvPr id="4" name="Content Placeholder 3" descr="136549057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720" b="-10720"/>
          <a:stretch>
            <a:fillRect/>
          </a:stretch>
        </p:blipFill>
        <p:spPr>
          <a:xfrm>
            <a:off x="457200" y="1226852"/>
            <a:ext cx="8229600" cy="5443861"/>
          </a:xfrm>
        </p:spPr>
      </p:pic>
    </p:spTree>
    <p:extLst>
      <p:ext uri="{BB962C8B-B14F-4D97-AF65-F5344CB8AC3E}">
        <p14:creationId xmlns:p14="http://schemas.microsoft.com/office/powerpoint/2010/main" val="404235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8147506_or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475"/>
            <a:ext cx="9144000" cy="626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8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Analyze Paystubs 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Worksheet</a:t>
            </a:r>
          </a:p>
          <a:p>
            <a:r>
              <a:rPr lang="en-US" sz="3600" dirty="0" smtClean="0">
                <a:latin typeface="Calibri"/>
                <a:cs typeface="Calibri"/>
              </a:rPr>
              <a:t>Use the paystubs information to fill out your worksheet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367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Bank Accounts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latin typeface="Calibri"/>
                <a:cs typeface="Calibri"/>
              </a:rPr>
              <a:t>Basic Banking</a:t>
            </a:r>
          </a:p>
          <a:p>
            <a:pPr lvl="1"/>
            <a:r>
              <a:rPr lang="en-US" sz="2800" b="1" dirty="0" smtClean="0">
                <a:latin typeface="Calibri"/>
                <a:cs typeface="Calibri"/>
              </a:rPr>
              <a:t>Financial Institution</a:t>
            </a:r>
            <a:r>
              <a:rPr lang="en-US" sz="2800" dirty="0" smtClean="0">
                <a:latin typeface="Calibri"/>
                <a:cs typeface="Calibri"/>
              </a:rPr>
              <a:t>: An organization that provides banking or other financial services for customers. Banking, refers to the services offered (deposits, loans, etc.)</a:t>
            </a:r>
          </a:p>
          <a:p>
            <a:pPr lvl="1"/>
            <a:endParaRPr lang="en-US" sz="2800" dirty="0" smtClean="0"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Banks are regulated by the government of Canada, and credit unions can choose to be federally regulated.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4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Definitions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Account: </a:t>
            </a:r>
            <a:r>
              <a:rPr lang="en-US" dirty="0" smtClean="0">
                <a:latin typeface="Calibri"/>
                <a:cs typeface="Calibri"/>
              </a:rPr>
              <a:t>An arrangement with a financial institution to let you deposit, transfer and withdraw money, subject to terms that are defined in the account agreement</a:t>
            </a:r>
          </a:p>
          <a:p>
            <a:r>
              <a:rPr lang="en-US" b="1" dirty="0" smtClean="0">
                <a:latin typeface="Calibri"/>
                <a:cs typeface="Calibri"/>
              </a:rPr>
              <a:t>Savings Account &amp; </a:t>
            </a:r>
            <a:r>
              <a:rPr lang="en-US" b="1" dirty="0" err="1" smtClean="0">
                <a:latin typeface="Calibri"/>
                <a:cs typeface="Calibri"/>
              </a:rPr>
              <a:t>Chequing</a:t>
            </a:r>
            <a:r>
              <a:rPr lang="en-US" b="1" dirty="0" smtClean="0">
                <a:latin typeface="Calibri"/>
                <a:cs typeface="Calibri"/>
              </a:rPr>
              <a:t> Account: </a:t>
            </a:r>
            <a:r>
              <a:rPr lang="en-US" dirty="0" smtClean="0">
                <a:latin typeface="Calibri"/>
                <a:cs typeface="Calibri"/>
              </a:rPr>
              <a:t>Are the two main types of deposit accounts</a:t>
            </a:r>
          </a:p>
          <a:p>
            <a:r>
              <a:rPr lang="en-US" b="1" dirty="0" smtClean="0">
                <a:latin typeface="Calibri"/>
                <a:cs typeface="Calibri"/>
              </a:rPr>
              <a:t>Account Agreement</a:t>
            </a:r>
            <a:r>
              <a:rPr lang="en-US" dirty="0" smtClean="0">
                <a:latin typeface="Calibri"/>
                <a:cs typeface="Calibri"/>
              </a:rPr>
              <a:t>: An agreement that lists your rights and responsibilities and the financial institutions rights and responsibilities regarding the account</a:t>
            </a:r>
          </a:p>
          <a:p>
            <a:r>
              <a:rPr lang="en-US" b="1" dirty="0" smtClean="0">
                <a:latin typeface="Calibri"/>
                <a:cs typeface="Calibri"/>
              </a:rPr>
              <a:t>Transaction: </a:t>
            </a:r>
            <a:r>
              <a:rPr lang="en-US" dirty="0" smtClean="0">
                <a:latin typeface="Calibri"/>
                <a:cs typeface="Calibri"/>
              </a:rPr>
              <a:t>Any business done through your account, such as a deposit, cash withdrawal, a </a:t>
            </a:r>
            <a:r>
              <a:rPr lang="en-US" dirty="0" err="1" smtClean="0">
                <a:latin typeface="Calibri"/>
                <a:cs typeface="Calibri"/>
              </a:rPr>
              <a:t>cheque</a:t>
            </a:r>
            <a:r>
              <a:rPr lang="en-US" dirty="0" smtClean="0">
                <a:latin typeface="Calibri"/>
                <a:cs typeface="Calibri"/>
              </a:rPr>
              <a:t> or a bank charge</a:t>
            </a:r>
          </a:p>
        </p:txBody>
      </p:sp>
    </p:spTree>
    <p:extLst>
      <p:ext uri="{BB962C8B-B14F-4D97-AF65-F5344CB8AC3E}">
        <p14:creationId xmlns:p14="http://schemas.microsoft.com/office/powerpoint/2010/main" val="69244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Deposit Services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You deposit your money at a financial institution to keep it safe until you need it</a:t>
            </a:r>
          </a:p>
          <a:p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When you deposit money into an account, some financial institutions may pay you interest (different Institutions different interest rates)</a:t>
            </a:r>
          </a:p>
          <a:p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Make sure you look around and compare!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228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Accounts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latin typeface="Calibri"/>
                <a:cs typeface="Calibri"/>
              </a:rPr>
              <a:t>Savings Account- </a:t>
            </a:r>
            <a:r>
              <a:rPr lang="en-US" sz="3200" dirty="0" smtClean="0">
                <a:latin typeface="Calibri"/>
                <a:cs typeface="Calibri"/>
              </a:rPr>
              <a:t>Can pay higher rates of interest than other bank accounts, but may have extra charges (ex. Withdrawal)</a:t>
            </a:r>
          </a:p>
          <a:p>
            <a:endParaRPr lang="en-US" sz="3200" dirty="0" smtClean="0">
              <a:latin typeface="Calibri"/>
              <a:cs typeface="Calibri"/>
            </a:endParaRPr>
          </a:p>
          <a:p>
            <a:r>
              <a:rPr lang="en-US" sz="3200" b="1" dirty="0" err="1" smtClean="0">
                <a:latin typeface="Calibri"/>
                <a:cs typeface="Calibri"/>
              </a:rPr>
              <a:t>Chequing</a:t>
            </a:r>
            <a:r>
              <a:rPr lang="en-US" sz="3200" b="1" dirty="0" smtClean="0">
                <a:latin typeface="Calibri"/>
                <a:cs typeface="Calibri"/>
              </a:rPr>
              <a:t> Account- </a:t>
            </a:r>
            <a:r>
              <a:rPr lang="en-US" sz="3200" dirty="0" smtClean="0">
                <a:latin typeface="Calibri"/>
                <a:cs typeface="Calibri"/>
              </a:rPr>
              <a:t>Pay low interest or none, but you can write </a:t>
            </a:r>
            <a:r>
              <a:rPr lang="en-US" sz="3200" dirty="0" err="1" smtClean="0">
                <a:latin typeface="Calibri"/>
                <a:cs typeface="Calibri"/>
              </a:rPr>
              <a:t>cheques</a:t>
            </a:r>
            <a:r>
              <a:rPr lang="en-US" sz="3200" dirty="0" smtClean="0">
                <a:latin typeface="Calibri"/>
                <a:cs typeface="Calibri"/>
              </a:rPr>
              <a:t>, or withdraw money at any time</a:t>
            </a:r>
            <a:endParaRPr lang="en-US" sz="32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2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Card Services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Most financial institutions offer a card (debit card/bank card) that allows you to make transactions at a cash/bank machine.</a:t>
            </a:r>
          </a:p>
          <a:p>
            <a:r>
              <a:rPr lang="en-US" sz="2800" dirty="0" smtClean="0">
                <a:latin typeface="Calibri"/>
                <a:cs typeface="Calibri"/>
              </a:rPr>
              <a:t>You can use the Card </a:t>
            </a:r>
            <a:r>
              <a:rPr lang="en-US" sz="2800" b="1" dirty="0" smtClean="0">
                <a:latin typeface="Calibri"/>
                <a:cs typeface="Calibri"/>
              </a:rPr>
              <a:t>2</a:t>
            </a:r>
            <a:r>
              <a:rPr lang="en-US" sz="2800" dirty="0" smtClean="0">
                <a:latin typeface="Calibri"/>
                <a:cs typeface="Calibri"/>
              </a:rPr>
              <a:t> Main Ways:</a:t>
            </a:r>
          </a:p>
          <a:p>
            <a:pPr lvl="1"/>
            <a:r>
              <a:rPr lang="en-US" sz="2400" dirty="0" smtClean="0">
                <a:latin typeface="Calibri"/>
                <a:cs typeface="Calibri"/>
              </a:rPr>
              <a:t>Make deposits, withdraw cash, pay bills, transfer money</a:t>
            </a:r>
          </a:p>
          <a:p>
            <a:pPr lvl="1"/>
            <a:r>
              <a:rPr lang="en-US" sz="2400" dirty="0" smtClean="0">
                <a:latin typeface="Calibri"/>
                <a:cs typeface="Calibri"/>
              </a:rPr>
              <a:t>Pay for services/products at a store</a:t>
            </a:r>
          </a:p>
          <a:p>
            <a:pPr marL="274320" lvl="1" indent="0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274320" lvl="1" indent="0">
              <a:buNone/>
            </a:pPr>
            <a:r>
              <a:rPr lang="en-US" sz="2400" dirty="0" smtClean="0">
                <a:latin typeface="Calibri"/>
                <a:cs typeface="Calibri"/>
              </a:rPr>
              <a:t>There is a secret personal identification number (PIN) you use on the card. Make sure you keep this PIN a secret! </a:t>
            </a:r>
          </a:p>
        </p:txBody>
      </p:sp>
    </p:spTree>
    <p:extLst>
      <p:ext uri="{BB962C8B-B14F-4D97-AF65-F5344CB8AC3E}">
        <p14:creationId xmlns:p14="http://schemas.microsoft.com/office/powerpoint/2010/main" val="3328733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797</TotalTime>
  <Words>552</Words>
  <Application>Microsoft Macintosh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Paycheques and bank accounts</vt:lpstr>
      <vt:lpstr>Paycheques, definitions to know…</vt:lpstr>
      <vt:lpstr>PowerPoint Presentation</vt:lpstr>
      <vt:lpstr>Analyze Paystubs </vt:lpstr>
      <vt:lpstr>Bank Accounts</vt:lpstr>
      <vt:lpstr>Definitions</vt:lpstr>
      <vt:lpstr>Deposit Services</vt:lpstr>
      <vt:lpstr>Accounts</vt:lpstr>
      <vt:lpstr>Card Services</vt:lpstr>
      <vt:lpstr>WebQuest</vt:lpstr>
      <vt:lpstr>Websites</vt:lpstr>
      <vt:lpstr>How to Save Money</vt:lpstr>
      <vt:lpstr>Step One: Reduce Expenses</vt:lpstr>
      <vt:lpstr>Step Two: Make Saving a Habit</vt:lpstr>
      <vt:lpstr>Step Three: Get your Money working for you!</vt:lpstr>
      <vt:lpstr>25 Ways to Cut Your Spending and Save!</vt:lpstr>
      <vt:lpstr>Exit Slip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Wauters</dc:creator>
  <cp:lastModifiedBy>Mary Wauters</cp:lastModifiedBy>
  <cp:revision>30</cp:revision>
  <dcterms:created xsi:type="dcterms:W3CDTF">2015-03-24T02:52:40Z</dcterms:created>
  <dcterms:modified xsi:type="dcterms:W3CDTF">2015-04-02T04:08:39Z</dcterms:modified>
</cp:coreProperties>
</file>