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17862-F97E-2E43-AD7E-0674299BBA55}" type="datetimeFigureOut">
              <a:rPr lang="en-US" smtClean="0"/>
              <a:t>15-10-06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4706B-6C55-F642-9115-A594AAA9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4706B-6C55-F642-9115-A594AAA91A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October 6,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October 6,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Budgeting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CALM 20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2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Why did you choose the items you did?</a:t>
            </a:r>
          </a:p>
          <a:p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In what ways were you influenced by your values? Your Goals? Your Previous Experiences?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Compare what you spent your beans on with another group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983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Your Income has just been </a:t>
            </a:r>
            <a:r>
              <a:rPr lang="en-US" sz="3600" b="1" dirty="0" smtClean="0">
                <a:latin typeface="Calibri"/>
                <a:cs typeface="Calibri"/>
              </a:rPr>
              <a:t>cut to 13 Beans</a:t>
            </a:r>
            <a:r>
              <a:rPr lang="en-US" sz="3200" dirty="0" smtClean="0">
                <a:latin typeface="Calibri"/>
                <a:cs typeface="Calibri"/>
              </a:rPr>
              <a:t>. </a:t>
            </a:r>
          </a:p>
          <a:p>
            <a:r>
              <a:rPr lang="en-US" sz="3200" dirty="0" smtClean="0">
                <a:latin typeface="Calibri"/>
                <a:cs typeface="Calibri"/>
              </a:rPr>
              <a:t>What will you give up?</a:t>
            </a:r>
          </a:p>
          <a:p>
            <a:r>
              <a:rPr lang="en-US" sz="3200" dirty="0" smtClean="0">
                <a:latin typeface="Calibri"/>
                <a:cs typeface="Calibri"/>
              </a:rPr>
              <a:t>What changes will you make?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Make changes until you only have 13 beans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6611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Lets look at a Budget…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 Sample Budget</a:t>
            </a:r>
          </a:p>
          <a:p>
            <a:endParaRPr lang="en-US" sz="3600" dirty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Would this budget look like yours?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0749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out your own Personal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Take time to fill out the blank budget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118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/>
                <a:cs typeface="Calibri"/>
              </a:rPr>
              <a:t>What is one benefit from creating a Budget?</a:t>
            </a:r>
          </a:p>
          <a:p>
            <a:r>
              <a:rPr lang="en-US" sz="4000" dirty="0" smtClean="0">
                <a:latin typeface="Calibri"/>
                <a:cs typeface="Calibri"/>
              </a:rPr>
              <a:t>Would you/will you use a budget (now or in the future)? Why? Or Why not?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463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What is a Budget?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latin typeface="Calibri"/>
                <a:cs typeface="Calibri"/>
              </a:rPr>
              <a:t>A </a:t>
            </a:r>
            <a:r>
              <a:rPr lang="en-US" sz="3200" b="1" i="1" dirty="0">
                <a:latin typeface="Calibri"/>
                <a:cs typeface="Calibri"/>
              </a:rPr>
              <a:t>budget</a:t>
            </a:r>
            <a:r>
              <a:rPr lang="en-US" sz="3200" i="1" dirty="0">
                <a:latin typeface="Calibri"/>
                <a:cs typeface="Calibri"/>
              </a:rPr>
              <a:t> is a plan or process that helps you:</a:t>
            </a:r>
          </a:p>
          <a:p>
            <a:r>
              <a:rPr lang="en-US" sz="3200" dirty="0">
                <a:latin typeface="Calibri"/>
                <a:cs typeface="Calibri"/>
              </a:rPr>
              <a:t>pay living expenses </a:t>
            </a:r>
          </a:p>
          <a:p>
            <a:r>
              <a:rPr lang="en-US" sz="3200" dirty="0">
                <a:latin typeface="Calibri"/>
                <a:cs typeface="Calibri"/>
              </a:rPr>
              <a:t>pay off debts </a:t>
            </a:r>
          </a:p>
          <a:p>
            <a:r>
              <a:rPr lang="en-US" sz="3200" dirty="0">
                <a:latin typeface="Calibri"/>
                <a:cs typeface="Calibri"/>
              </a:rPr>
              <a:t>decide what you can afford </a:t>
            </a:r>
          </a:p>
          <a:p>
            <a:r>
              <a:rPr lang="en-US" sz="3200" dirty="0">
                <a:latin typeface="Calibri"/>
                <a:cs typeface="Calibri"/>
              </a:rPr>
              <a:t>save towards your financial goals </a:t>
            </a:r>
          </a:p>
          <a:p>
            <a:r>
              <a:rPr lang="en-US" sz="3200" dirty="0">
                <a:latin typeface="Calibri"/>
                <a:cs typeface="Calibri"/>
              </a:rPr>
              <a:t>have money for the things you want to do</a:t>
            </a:r>
            <a:r>
              <a:rPr lang="en-US" sz="3200" dirty="0" smtClean="0">
                <a:latin typeface="Calibri"/>
                <a:cs typeface="Calibri"/>
              </a:rPr>
              <a:t>.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416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493"/>
            <a:ext cx="8229600" cy="5398507"/>
          </a:xfrm>
        </p:spPr>
        <p:txBody>
          <a:bodyPr/>
          <a:lstStyle/>
          <a:p>
            <a:r>
              <a:rPr lang="en-US" sz="3200" dirty="0">
                <a:latin typeface="Calibri"/>
                <a:cs typeface="Calibri"/>
              </a:rPr>
              <a:t>In other words,</a:t>
            </a:r>
            <a:r>
              <a:rPr lang="en-US" sz="3200" b="1" dirty="0">
                <a:latin typeface="Calibri"/>
                <a:cs typeface="Calibri"/>
              </a:rPr>
              <a:t> budgeting </a:t>
            </a:r>
            <a:r>
              <a:rPr lang="en-US" sz="3200" dirty="0">
                <a:latin typeface="Calibri"/>
                <a:cs typeface="Calibri"/>
              </a:rPr>
              <a:t>helps you to get as much as possible from each dollar. It looks mainly at the flow of </a:t>
            </a:r>
            <a:r>
              <a:rPr lang="en-US" sz="3200" i="1" dirty="0">
                <a:latin typeface="Calibri"/>
                <a:cs typeface="Calibri"/>
              </a:rPr>
              <a:t>income</a:t>
            </a:r>
            <a:r>
              <a:rPr lang="en-US" sz="3200" dirty="0">
                <a:latin typeface="Calibri"/>
                <a:cs typeface="Calibri"/>
              </a:rPr>
              <a:t> and </a:t>
            </a:r>
            <a:r>
              <a:rPr lang="en-US" sz="3200" i="1" dirty="0">
                <a:latin typeface="Calibri"/>
                <a:cs typeface="Calibri"/>
              </a:rPr>
              <a:t>expenses</a:t>
            </a:r>
            <a:r>
              <a:rPr lang="en-US" sz="3200" dirty="0" smtClean="0">
                <a:latin typeface="Calibri"/>
                <a:cs typeface="Calibri"/>
              </a:rPr>
              <a:t>.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b="1" dirty="0">
                <a:latin typeface="Calibri"/>
                <a:cs typeface="Calibri"/>
              </a:rPr>
              <a:t>Budgeting</a:t>
            </a:r>
            <a:r>
              <a:rPr lang="en-US" sz="3200" dirty="0">
                <a:latin typeface="Calibri"/>
                <a:cs typeface="Calibri"/>
              </a:rPr>
              <a:t> puts you in the driver’s seat. </a:t>
            </a:r>
            <a:r>
              <a:rPr lang="en-US" sz="3200" dirty="0" smtClean="0">
                <a:latin typeface="Calibri"/>
                <a:cs typeface="Calibri"/>
              </a:rPr>
              <a:t/>
            </a:r>
            <a:br>
              <a:rPr lang="en-US" sz="3200" dirty="0" smtClean="0">
                <a:latin typeface="Calibri"/>
                <a:cs typeface="Calibri"/>
              </a:rPr>
            </a:br>
            <a:r>
              <a:rPr lang="en-US" sz="3200" dirty="0" smtClean="0">
                <a:latin typeface="Calibri"/>
                <a:cs typeface="Calibri"/>
              </a:rPr>
              <a:t>It’s </a:t>
            </a:r>
            <a:r>
              <a:rPr lang="en-US" sz="3200" dirty="0">
                <a:latin typeface="Calibri"/>
                <a:cs typeface="Calibri"/>
              </a:rPr>
              <a:t>not a rigid set of rules</a:t>
            </a:r>
            <a:r>
              <a:rPr lang="en-US" sz="32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It’s a tool that you design to give yourself flexibility and choice about how you use your money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7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money do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4566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The </a:t>
            </a:r>
            <a:r>
              <a:rPr lang="en-US" sz="3200" dirty="0">
                <a:latin typeface="Calibri"/>
                <a:cs typeface="Calibri"/>
              </a:rPr>
              <a:t>first step in developing a budget is to figure out </a:t>
            </a:r>
            <a:r>
              <a:rPr lang="en-US" sz="3200" i="1" dirty="0">
                <a:latin typeface="Calibri"/>
                <a:cs typeface="Calibri"/>
              </a:rPr>
              <a:t>how much money you have to work with</a:t>
            </a:r>
            <a:r>
              <a:rPr lang="en-US" sz="3200" dirty="0">
                <a:latin typeface="Calibri"/>
                <a:cs typeface="Calibri"/>
              </a:rPr>
              <a:t>, </a:t>
            </a:r>
            <a:r>
              <a:rPr lang="en-US" sz="3200" i="1" dirty="0">
                <a:latin typeface="Calibri"/>
                <a:cs typeface="Calibri"/>
              </a:rPr>
              <a:t>when that money comes in</a:t>
            </a:r>
            <a:r>
              <a:rPr lang="en-US" sz="3200" dirty="0">
                <a:latin typeface="Calibri"/>
                <a:cs typeface="Calibri"/>
              </a:rPr>
              <a:t>, and </a:t>
            </a:r>
            <a:r>
              <a:rPr lang="en-US" sz="3200" i="1" dirty="0">
                <a:latin typeface="Calibri"/>
                <a:cs typeface="Calibri"/>
              </a:rPr>
              <a:t>where it comes from</a:t>
            </a:r>
            <a:r>
              <a:rPr lang="en-US" sz="3200" dirty="0">
                <a:latin typeface="Calibri"/>
                <a:cs typeface="Calibri"/>
              </a:rPr>
              <a:t>. </a:t>
            </a:r>
            <a:endParaRPr lang="en-US" sz="3200" dirty="0" smtClean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>
                <a:latin typeface="Calibri"/>
                <a:cs typeface="Calibri"/>
              </a:rPr>
              <a:t>What income can you count on getting every month? </a:t>
            </a:r>
          </a:p>
          <a:p>
            <a:r>
              <a:rPr lang="en-US" sz="3200" dirty="0" smtClean="0">
                <a:latin typeface="Calibri"/>
                <a:cs typeface="Calibri"/>
              </a:rPr>
              <a:t>Where </a:t>
            </a:r>
            <a:r>
              <a:rPr lang="en-US" sz="3200" dirty="0">
                <a:latin typeface="Calibri"/>
                <a:cs typeface="Calibri"/>
              </a:rPr>
              <a:t>does your money come from? </a:t>
            </a:r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dirty="0">
                <a:latin typeface="Calibri"/>
                <a:cs typeface="Calibri"/>
              </a:rPr>
              <a:t>(examples: Allowance, Job, Paper route, babysitting, etc.)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6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How much Money do you Spend?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3500" dirty="0">
                <a:latin typeface="Calibri"/>
                <a:cs typeface="Calibri"/>
              </a:rPr>
              <a:t>Some of your expenses </a:t>
            </a:r>
            <a:r>
              <a:rPr lang="en-US" sz="3500" i="1" dirty="0">
                <a:latin typeface="Calibri"/>
                <a:cs typeface="Calibri"/>
              </a:rPr>
              <a:t>occur each month </a:t>
            </a:r>
            <a:r>
              <a:rPr lang="en-US" sz="3500" dirty="0">
                <a:latin typeface="Calibri"/>
                <a:cs typeface="Calibri"/>
              </a:rPr>
              <a:t>and don’t vary too </a:t>
            </a:r>
            <a:r>
              <a:rPr lang="en-US" sz="3500" dirty="0" smtClean="0">
                <a:latin typeface="Calibri"/>
                <a:cs typeface="Calibri"/>
              </a:rPr>
              <a:t>much (These </a:t>
            </a:r>
            <a:r>
              <a:rPr lang="en-US" sz="3500" dirty="0">
                <a:latin typeface="Calibri"/>
                <a:cs typeface="Calibri"/>
              </a:rPr>
              <a:t>are called </a:t>
            </a:r>
            <a:r>
              <a:rPr lang="en-US" sz="3500" b="1" dirty="0">
                <a:latin typeface="Calibri"/>
                <a:cs typeface="Calibri"/>
              </a:rPr>
              <a:t>fixed </a:t>
            </a:r>
            <a:r>
              <a:rPr lang="en-US" sz="3500" b="1" dirty="0" smtClean="0">
                <a:latin typeface="Calibri"/>
                <a:cs typeface="Calibri"/>
              </a:rPr>
              <a:t>expenses</a:t>
            </a:r>
            <a:r>
              <a:rPr lang="en-US" sz="3500" dirty="0">
                <a:latin typeface="Calibri"/>
                <a:cs typeface="Calibri"/>
              </a:rPr>
              <a:t>)</a:t>
            </a:r>
            <a:r>
              <a:rPr lang="en-US" sz="3500" dirty="0" smtClean="0">
                <a:latin typeface="Calibri"/>
                <a:cs typeface="Calibri"/>
              </a:rPr>
              <a:t> </a:t>
            </a:r>
          </a:p>
          <a:p>
            <a:pPr marL="274320" lvl="1" indent="0">
              <a:buNone/>
            </a:pPr>
            <a:r>
              <a:rPr lang="en-US" sz="3000" dirty="0" smtClean="0">
                <a:latin typeface="Calibri"/>
                <a:cs typeface="Calibri"/>
              </a:rPr>
              <a:t>for </a:t>
            </a:r>
            <a:r>
              <a:rPr lang="en-US" sz="3000" dirty="0">
                <a:latin typeface="Calibri"/>
                <a:cs typeface="Calibri"/>
              </a:rPr>
              <a:t>example: rent or </a:t>
            </a:r>
            <a:r>
              <a:rPr lang="en-US" sz="3000" dirty="0" smtClean="0">
                <a:latin typeface="Calibri"/>
                <a:cs typeface="Calibri"/>
              </a:rPr>
              <a:t>car payments.</a:t>
            </a:r>
          </a:p>
          <a:p>
            <a:pPr marL="0" indent="0">
              <a:buNone/>
            </a:pPr>
            <a:endParaRPr lang="en-US" sz="3500" dirty="0" smtClean="0">
              <a:latin typeface="Calibri"/>
              <a:cs typeface="Calibri"/>
            </a:endParaRPr>
          </a:p>
          <a:p>
            <a:r>
              <a:rPr lang="en-US" sz="3500" dirty="0" smtClean="0">
                <a:latin typeface="Calibri"/>
                <a:cs typeface="Calibri"/>
              </a:rPr>
              <a:t> </a:t>
            </a:r>
            <a:r>
              <a:rPr lang="en-US" sz="3500" dirty="0">
                <a:latin typeface="Calibri"/>
                <a:cs typeface="Calibri"/>
              </a:rPr>
              <a:t>The rest of your expenses </a:t>
            </a:r>
            <a:r>
              <a:rPr lang="en-US" sz="3500" i="1" dirty="0">
                <a:latin typeface="Calibri"/>
                <a:cs typeface="Calibri"/>
              </a:rPr>
              <a:t>may change from month to month</a:t>
            </a:r>
            <a:r>
              <a:rPr lang="en-US" sz="3500" dirty="0">
                <a:latin typeface="Calibri"/>
                <a:cs typeface="Calibri"/>
              </a:rPr>
              <a:t>. </a:t>
            </a:r>
            <a:r>
              <a:rPr lang="en-US" sz="3500" dirty="0" smtClean="0">
                <a:latin typeface="Calibri"/>
                <a:cs typeface="Calibri"/>
              </a:rPr>
              <a:t>(These </a:t>
            </a:r>
            <a:r>
              <a:rPr lang="en-US" sz="3500" dirty="0">
                <a:latin typeface="Calibri"/>
                <a:cs typeface="Calibri"/>
              </a:rPr>
              <a:t>are called </a:t>
            </a:r>
            <a:r>
              <a:rPr lang="en-US" sz="3500" b="1" dirty="0">
                <a:latin typeface="Calibri"/>
                <a:cs typeface="Calibri"/>
              </a:rPr>
              <a:t>variable </a:t>
            </a:r>
            <a:r>
              <a:rPr lang="en-US" sz="3500" b="1" dirty="0" smtClean="0">
                <a:latin typeface="Calibri"/>
                <a:cs typeface="Calibri"/>
              </a:rPr>
              <a:t>expenses</a:t>
            </a:r>
            <a:r>
              <a:rPr lang="en-US" sz="35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3000" dirty="0" smtClean="0">
                <a:latin typeface="Calibri"/>
                <a:cs typeface="Calibri"/>
              </a:rPr>
              <a:t>for </a:t>
            </a:r>
            <a:r>
              <a:rPr lang="en-US" sz="3000" dirty="0">
                <a:latin typeface="Calibri"/>
                <a:cs typeface="Calibri"/>
              </a:rPr>
              <a:t>example: groceries or entertainment costs</a:t>
            </a:r>
            <a:r>
              <a:rPr lang="en-US" sz="30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/>
              <a:t> 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5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What’s Your Variable expense?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600" dirty="0" smtClean="0">
                <a:latin typeface="Calibri"/>
                <a:cs typeface="Calibri"/>
              </a:rPr>
              <a:t>Figuring </a:t>
            </a:r>
            <a:r>
              <a:rPr lang="en-US" sz="3600" dirty="0">
                <a:latin typeface="Calibri"/>
                <a:cs typeface="Calibri"/>
              </a:rPr>
              <a:t>out how much you spend on variable </a:t>
            </a:r>
            <a:r>
              <a:rPr lang="en-US" sz="3600" dirty="0" smtClean="0">
                <a:latin typeface="Calibri"/>
                <a:cs typeface="Calibri"/>
              </a:rPr>
              <a:t>expenses is a lot of work, but…</a:t>
            </a:r>
          </a:p>
          <a:p>
            <a:pPr marL="0" indent="0">
              <a:buNone/>
            </a:pPr>
            <a:endParaRPr lang="en-US" sz="36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600" dirty="0" smtClean="0">
                <a:latin typeface="Calibri"/>
                <a:cs typeface="Calibri"/>
              </a:rPr>
              <a:t>A </a:t>
            </a:r>
            <a:r>
              <a:rPr lang="en-US" sz="3600" dirty="0">
                <a:latin typeface="Calibri"/>
                <a:cs typeface="Calibri"/>
              </a:rPr>
              <a:t>great place to start is by </a:t>
            </a:r>
            <a:r>
              <a:rPr lang="en-US" sz="3600" i="1" dirty="0">
                <a:latin typeface="Calibri"/>
                <a:cs typeface="Calibri"/>
              </a:rPr>
              <a:t>tracking your spending </a:t>
            </a:r>
            <a:r>
              <a:rPr lang="en-US" sz="3600" dirty="0">
                <a:latin typeface="Calibri"/>
                <a:cs typeface="Calibri"/>
              </a:rPr>
              <a:t>for at least </a:t>
            </a:r>
            <a:r>
              <a:rPr lang="en-US" sz="4400" b="1" dirty="0">
                <a:latin typeface="Calibri"/>
                <a:cs typeface="Calibri"/>
              </a:rPr>
              <a:t>two weeks</a:t>
            </a:r>
            <a:r>
              <a:rPr lang="en-US" sz="36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/>
              <a:t> 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alibri"/>
                <a:cs typeface="Calibri"/>
              </a:rPr>
              <a:t>Start now by…</a:t>
            </a:r>
            <a:endParaRPr lang="en-US" sz="48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writing </a:t>
            </a:r>
            <a:r>
              <a:rPr lang="en-US" sz="3200" dirty="0">
                <a:latin typeface="Calibri"/>
                <a:cs typeface="Calibri"/>
              </a:rPr>
              <a:t>down everything you spend in a small notebook that fits in your pocket or </a:t>
            </a:r>
            <a:r>
              <a:rPr lang="en-US" sz="3200" dirty="0" smtClean="0">
                <a:latin typeface="Calibri"/>
                <a:cs typeface="Calibri"/>
              </a:rPr>
              <a:t>purse</a:t>
            </a:r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 </a:t>
            </a:r>
          </a:p>
          <a:p>
            <a:r>
              <a:rPr lang="en-US" sz="3200" dirty="0">
                <a:latin typeface="Calibri"/>
                <a:cs typeface="Calibri"/>
              </a:rPr>
              <a:t>keeping receipts for everything you buy and transferring these receipts into a file (or throw them into a jar or envelope to sort later) as soon as you get home. 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9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138"/>
            <a:ext cx="8229600" cy="4876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The Bean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6861" y="2959275"/>
            <a:ext cx="5561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Work in Groups or 3-4</a:t>
            </a:r>
          </a:p>
          <a:p>
            <a:r>
              <a:rPr lang="en-US" sz="4000" b="1" dirty="0" smtClean="0"/>
              <a:t>Complete the handout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675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alibri"/>
                <a:cs typeface="Calibri"/>
              </a:rPr>
              <a:t>The Bean Game</a:t>
            </a:r>
            <a:endParaRPr lang="en-US" sz="48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Select </a:t>
            </a:r>
            <a:r>
              <a:rPr lang="en-US" sz="4000" b="1" dirty="0" smtClean="0">
                <a:latin typeface="Calibri"/>
                <a:cs typeface="Calibri"/>
              </a:rPr>
              <a:t>1</a:t>
            </a:r>
            <a:r>
              <a:rPr lang="en-US" sz="4000" dirty="0" smtClean="0">
                <a:latin typeface="Calibri"/>
                <a:cs typeface="Calibri"/>
              </a:rPr>
              <a:t> </a:t>
            </a:r>
            <a:r>
              <a:rPr lang="en-US" sz="3200" dirty="0" smtClean="0">
                <a:latin typeface="Calibri"/>
                <a:cs typeface="Calibri"/>
              </a:rPr>
              <a:t>item in each of the categories with a Star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Once you have selected 1 from each of those categories use the rest of your “20 Beans” on anything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(Draw your “Beans” with a pencil!)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964782" y="2337251"/>
            <a:ext cx="822960" cy="822960"/>
          </a:xfrm>
          <a:prstGeom prst="star5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87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350</TotalTime>
  <Words>313</Words>
  <Application>Microsoft Macintosh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Budgeting</vt:lpstr>
      <vt:lpstr>What is a Budget?</vt:lpstr>
      <vt:lpstr>PowerPoint Presentation</vt:lpstr>
      <vt:lpstr>How much money do you have?</vt:lpstr>
      <vt:lpstr>How much Money do you Spend?</vt:lpstr>
      <vt:lpstr>What’s Your Variable expense?</vt:lpstr>
      <vt:lpstr>Start now by…</vt:lpstr>
      <vt:lpstr>PowerPoint Presentation</vt:lpstr>
      <vt:lpstr>The Bean Game</vt:lpstr>
      <vt:lpstr>The Bean Game</vt:lpstr>
      <vt:lpstr>The Bean Game</vt:lpstr>
      <vt:lpstr>Lets look at a Budget…</vt:lpstr>
      <vt:lpstr>Fill out your own Personal Budget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Mary Wauters</dc:creator>
  <cp:lastModifiedBy>Mary Wauters</cp:lastModifiedBy>
  <cp:revision>19</cp:revision>
  <dcterms:created xsi:type="dcterms:W3CDTF">2015-03-11T19:32:48Z</dcterms:created>
  <dcterms:modified xsi:type="dcterms:W3CDTF">2015-10-06T17:10:49Z</dcterms:modified>
</cp:coreProperties>
</file>